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  <p:sldId id="269" r:id="rId14"/>
    <p:sldId id="270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3BCD"/>
    <a:srgbClr val="DBA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6404" autoAdjust="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5CCF3-E6B2-45D0-9BED-0E27ABBE9BD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34F05-474A-47E4-9C09-9D57EBCD9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6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37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02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4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49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2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8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3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21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5800"/>
                    </a14:imgEffect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0D99E-4D14-4DF0-90A4-6EFA4E49770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E237A-67E0-4EE4-A401-DB19DD06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17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47355" y="2069869"/>
            <a:ext cx="7057507" cy="452431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Aref</a:t>
            </a: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H</a:t>
            </a:r>
            <a:r>
              <a:rPr lang="en-US" sz="2400" b="1" dirty="0" err="1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onarparvaran</a:t>
            </a:r>
            <a:endParaRPr lang="en-US" sz="2400" b="1" dirty="0" smtClean="0">
              <a:solidFill>
                <a:schemeClr val="tx1"/>
              </a:solidFill>
              <a:latin typeface="Algerian" panose="04020705040A02060702" pitchFamily="82" charset="0"/>
              <a:cs typeface="Andalus" panose="02020603050405020304" pitchFamily="18" charset="-78"/>
            </a:endParaRPr>
          </a:p>
          <a:p>
            <a:pPr algn="ctr">
              <a:lnSpc>
                <a:spcPct val="150000"/>
              </a:lnSpc>
            </a:pPr>
            <a:endParaRPr lang="en-US" sz="2400" b="1" dirty="0" smtClean="0">
              <a:solidFill>
                <a:schemeClr val="tx1"/>
              </a:solidFill>
              <a:latin typeface="Algerian" panose="04020705040A02060702" pitchFamily="82" charset="0"/>
              <a:cs typeface="Andalus" panose="02020603050405020304" pitchFamily="18" charset="-78"/>
            </a:endParaRPr>
          </a:p>
          <a:p>
            <a:pPr algn="ctr">
              <a:lnSpc>
                <a:spcPct val="15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Master Student of Chemical </a:t>
            </a:r>
            <a:r>
              <a:rPr lang="en-US" sz="2400" b="1" dirty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E</a:t>
            </a: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ngineering</a:t>
            </a:r>
          </a:p>
          <a:p>
            <a:pPr algn="ctr">
              <a:lnSpc>
                <a:spcPct val="150000"/>
              </a:lnSpc>
            </a:pPr>
            <a:endParaRPr lang="en-US" sz="2400" b="1" dirty="0" smtClean="0">
              <a:solidFill>
                <a:schemeClr val="tx1"/>
              </a:solidFill>
              <a:latin typeface="Algerian" panose="04020705040A02060702" pitchFamily="82" charset="0"/>
              <a:cs typeface="Andalus" panose="02020603050405020304" pitchFamily="18" charset="-78"/>
            </a:endParaRPr>
          </a:p>
          <a:p>
            <a:pPr algn="ctr">
              <a:lnSpc>
                <a:spcPct val="15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Application of Nanoparticles in Protein </a:t>
            </a:r>
            <a:r>
              <a:rPr lang="en-US" sz="2400" b="1" dirty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P</a:t>
            </a: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urification</a:t>
            </a:r>
          </a:p>
          <a:p>
            <a:pPr algn="ctr"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Algerian" panose="04020705040A02060702" pitchFamily="82" charset="0"/>
              <a:cs typeface="Andalus" panose="02020603050405020304" pitchFamily="18" charset="-78"/>
            </a:endParaRPr>
          </a:p>
          <a:p>
            <a:pPr algn="ctr">
              <a:lnSpc>
                <a:spcPct val="15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99-00 </a:t>
            </a:r>
            <a:r>
              <a:rPr lang="en-US" sz="2400" b="1" dirty="0" err="1" smtClean="0">
                <a:solidFill>
                  <a:schemeClr val="tx1"/>
                </a:solidFill>
                <a:latin typeface="Algerian" panose="04020705040A02060702" pitchFamily="82" charset="0"/>
                <a:cs typeface="Andalus" panose="02020603050405020304" pitchFamily="18" charset="-78"/>
              </a:rPr>
              <a:t>Semister</a:t>
            </a:r>
            <a:endParaRPr lang="en-US" sz="2400" b="1" dirty="0">
              <a:solidFill>
                <a:schemeClr val="tx1"/>
              </a:solidFill>
              <a:latin typeface="Algerian" panose="04020705040A02060702" pitchFamily="82" charset="0"/>
              <a:cs typeface="Andalus" panose="02020603050405020304" pitchFamily="18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47356" y="588141"/>
            <a:ext cx="7057506" cy="101566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lackadder ITC" panose="04020505051007020D02" pitchFamily="82" charset="0"/>
              </a:rPr>
              <a:t>In The Name Of God</a:t>
            </a:r>
            <a:endParaRPr 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71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164" y="2202873"/>
            <a:ext cx="7504041" cy="3499658"/>
          </a:xfrm>
        </p:spPr>
      </p:pic>
      <p:sp>
        <p:nvSpPr>
          <p:cNvPr id="5" name="TextBox 4"/>
          <p:cNvSpPr txBox="1"/>
          <p:nvPr/>
        </p:nvSpPr>
        <p:spPr>
          <a:xfrm>
            <a:off x="1695164" y="731520"/>
            <a:ext cx="3150524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Covalent Bonding</a:t>
            </a:r>
            <a:endParaRPr lang="en-US" sz="32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4805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62546" y="0"/>
            <a:ext cx="8071660" cy="738663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numCol="2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Enzyme</a:t>
            </a: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Amino groups, </a:t>
            </a:r>
            <a:r>
              <a:rPr lang="en-US" sz="24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Imino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groups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Hydroxyl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Carboxyl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Thiol &amp; </a:t>
            </a:r>
            <a:r>
              <a:rPr lang="en-US" sz="24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Methylthiol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Guanidyl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&amp; Imidazole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Phenol rings</a:t>
            </a: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>
              <a:lnSpc>
                <a:spcPct val="150000"/>
              </a:lnSpc>
            </a:pP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>
              <a:lnSpc>
                <a:spcPct val="150000"/>
              </a:lnSpc>
            </a:pP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>
              <a:lnSpc>
                <a:spcPct val="150000"/>
              </a:lnSpc>
            </a:pP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Support</a:t>
            </a:r>
            <a:endParaRPr lang="en-US" sz="24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Alpha carboxyl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Alpha carboxyl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Alpha amino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Epsilon amino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Beta &amp; gamma carboxyl group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Phenol ring of Tyrosine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Thiol group of cysteine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Hydroxyl group of Serine &amp; Threonine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Imidazole group of Histidine</a:t>
            </a:r>
          </a:p>
        </p:txBody>
      </p:sp>
    </p:spTree>
    <p:extLst>
      <p:ext uri="{BB962C8B-B14F-4D97-AF65-F5344CB8AC3E}">
        <p14:creationId xmlns:p14="http://schemas.microsoft.com/office/powerpoint/2010/main" val="123575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34" y="2252750"/>
            <a:ext cx="5630230" cy="39236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18" y="2252750"/>
            <a:ext cx="5685907" cy="39236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3618" y="789709"/>
            <a:ext cx="6993517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Nanoparticles applications in Covalent Bonding</a:t>
            </a:r>
            <a:endParaRPr lang="en-US" sz="28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6101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05098" y="423949"/>
            <a:ext cx="670005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Nanoparticles Applications in hydrogels</a:t>
            </a:r>
            <a:endParaRPr lang="en-US" sz="32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05098" y="1496291"/>
            <a:ext cx="7107381" cy="454983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tx1"/>
                </a:solidFill>
              </a:rPr>
              <a:t>Incorporation of MNPs into hydrogel networks results </a:t>
            </a:r>
            <a:r>
              <a:rPr lang="en-US" sz="2800" b="1" dirty="0" smtClean="0">
                <a:solidFill>
                  <a:schemeClr val="tx1"/>
                </a:solidFill>
              </a:rPr>
              <a:t>in hydrogel </a:t>
            </a:r>
            <a:r>
              <a:rPr lang="en-US" sz="2800" b="1" dirty="0">
                <a:solidFill>
                  <a:schemeClr val="tx1"/>
                </a:solidFill>
              </a:rPr>
              <a:t>magnetic nanocomposites, i.e., </a:t>
            </a:r>
            <a:r>
              <a:rPr lang="en-US" sz="2800" b="1" dirty="0" err="1">
                <a:solidFill>
                  <a:schemeClr val="tx1"/>
                </a:solidFill>
              </a:rPr>
              <a:t>ferrogels</a:t>
            </a:r>
            <a:r>
              <a:rPr lang="en-US" sz="2800" b="1" dirty="0">
                <a:solidFill>
                  <a:schemeClr val="tx1"/>
                </a:solidFill>
              </a:rPr>
              <a:t> in </a:t>
            </a:r>
            <a:r>
              <a:rPr lang="en-US" sz="2800" b="1" dirty="0" smtClean="0">
                <a:solidFill>
                  <a:schemeClr val="tx1"/>
                </a:solidFill>
              </a:rPr>
              <a:t>which the </a:t>
            </a:r>
            <a:r>
              <a:rPr lang="en-US" sz="2800" b="1" dirty="0">
                <a:solidFill>
                  <a:schemeClr val="tx1"/>
                </a:solidFill>
              </a:rPr>
              <a:t>MNPs are stabilized by cross-linked gel networks. </a:t>
            </a:r>
            <a:r>
              <a:rPr lang="en-US" sz="2800" b="1" dirty="0" smtClean="0">
                <a:solidFill>
                  <a:schemeClr val="tx1"/>
                </a:solidFill>
              </a:rPr>
              <a:t>This can </a:t>
            </a:r>
            <a:r>
              <a:rPr lang="en-US" sz="2800" b="1" dirty="0">
                <a:solidFill>
                  <a:schemeClr val="tx1"/>
                </a:solidFill>
              </a:rPr>
              <a:t>result in superior interaction between the MNPs and </a:t>
            </a:r>
            <a:r>
              <a:rPr lang="en-US" sz="2800" b="1" dirty="0" smtClean="0">
                <a:solidFill>
                  <a:schemeClr val="tx1"/>
                </a:solidFill>
              </a:rPr>
              <a:t>the gel </a:t>
            </a:r>
            <a:r>
              <a:rPr lang="en-US" sz="2800" b="1" dirty="0">
                <a:solidFill>
                  <a:schemeClr val="tx1"/>
                </a:solidFill>
              </a:rPr>
              <a:t>networks thereby improving their mechanical properties.</a:t>
            </a:r>
          </a:p>
        </p:txBody>
      </p:sp>
    </p:spTree>
    <p:extLst>
      <p:ext uri="{BB962C8B-B14F-4D97-AF65-F5344CB8AC3E}">
        <p14:creationId xmlns:p14="http://schemas.microsoft.com/office/powerpoint/2010/main" val="388354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525" y="1523058"/>
            <a:ext cx="8590256" cy="49691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2524" y="423949"/>
            <a:ext cx="665575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Nanoparticles applications in hydrogels</a:t>
            </a:r>
            <a:endParaRPr lang="en-US" sz="32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2874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7" y="1"/>
            <a:ext cx="12193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3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95302" y="931025"/>
            <a:ext cx="50292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Protein Purification</a:t>
            </a:r>
            <a:endParaRPr lang="en-US" sz="36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5302" y="1745673"/>
            <a:ext cx="8786553" cy="3709349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Protein purification is a series of processes intended to separate one or a few proteins from a complex mixture, usually cells, tissues or whole organisms. Protein purification plays an important role in </a:t>
            </a:r>
            <a:r>
              <a:rPr lang="en-US" sz="32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theranostics</a:t>
            </a:r>
            <a:r>
              <a:rPr lang="en-US" sz="32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(Therapy &amp; diagnosis)</a:t>
            </a:r>
            <a:endParaRPr lang="en-US" sz="32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7344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23960" y="971990"/>
            <a:ext cx="913405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err="1" smtClean="0">
                <a:latin typeface="Andalus" panose="02020603050405020304" pitchFamily="18" charset="-78"/>
                <a:cs typeface="Andalus" panose="02020603050405020304" pitchFamily="18" charset="-78"/>
              </a:rPr>
              <a:t>NanoParticle</a:t>
            </a:r>
            <a:r>
              <a:rPr lang="en-US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 Applications in </a:t>
            </a:r>
            <a:r>
              <a:rPr lang="en-US" sz="3200" b="1" dirty="0">
                <a:latin typeface="Andalus" panose="02020603050405020304" pitchFamily="18" charset="-78"/>
                <a:cs typeface="Andalus" panose="02020603050405020304" pitchFamily="18" charset="-78"/>
              </a:rPr>
              <a:t>P</a:t>
            </a:r>
            <a:r>
              <a:rPr lang="en-US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rotein Purification</a:t>
            </a:r>
            <a:endParaRPr lang="en-US" sz="32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23960" y="2311966"/>
            <a:ext cx="7701185" cy="2585323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Affinity Chromatography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Covalent Bonding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Hydrogels</a:t>
            </a:r>
            <a:endParaRPr lang="en-US" sz="36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084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5920" y="460843"/>
            <a:ext cx="448887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Affinity Chromatography</a:t>
            </a:r>
            <a:endParaRPr lang="en-US" sz="32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2342" y="1230284"/>
            <a:ext cx="9634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45920" y="1599616"/>
            <a:ext cx="8869680" cy="3913059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All chromatography methods consist of three parts. Stationary phase, Mobile phase and </a:t>
            </a:r>
            <a:r>
              <a:rPr lang="en-US" sz="24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Analyte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 Separation </a:t>
            </a:r>
            <a:r>
              <a:rPr lang="en-US" sz="24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of a desired protein using affinity chromatography relies on the reversible interactions between the protein to be 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purified (</a:t>
            </a:r>
            <a:r>
              <a:rPr lang="en-US" sz="2400" b="1" dirty="0" err="1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Analyte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) </a:t>
            </a:r>
            <a:r>
              <a:rPr lang="en-US" sz="24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and the affinity ligand coupled to chromatographic 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matrix (Stationary phase). In the end elution step will help us to separate the target protein from ligand and chromatographic matrix.</a:t>
            </a:r>
            <a:endParaRPr lang="en-US" sz="24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8161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476" y="866169"/>
            <a:ext cx="9202189" cy="533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3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77" y="1176324"/>
            <a:ext cx="6916115" cy="51537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9296" y="324196"/>
            <a:ext cx="337496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Affinity Chromatography</a:t>
            </a:r>
            <a:endParaRPr lang="en-US" sz="24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6480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79666" y="392909"/>
            <a:ext cx="6392487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Applications of </a:t>
            </a:r>
            <a:r>
              <a:rPr lang="en-US" sz="2000" b="1" dirty="0" err="1" smtClean="0">
                <a:latin typeface="Andalus" panose="02020603050405020304" pitchFamily="18" charset="-78"/>
                <a:cs typeface="Andalus" panose="02020603050405020304" pitchFamily="18" charset="-78"/>
              </a:rPr>
              <a:t>NanoParticles</a:t>
            </a:r>
            <a:r>
              <a:rPr lang="en-US" sz="20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 in Affinity Chromatography</a:t>
            </a:r>
            <a:endParaRPr lang="en-US" sz="20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79666" y="1454727"/>
            <a:ext cx="7190510" cy="2308324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LcParenR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Increasing Mechanical Strength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Increasing Porosity and Surface Area of </a:t>
            </a:r>
            <a:r>
              <a:rPr lang="en-US" sz="24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he Beads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Modifying of Pore Size Distribution 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Enhancing </a:t>
            </a:r>
            <a:r>
              <a:rPr lang="en-US" sz="24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</a:t>
            </a:r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rotein Molecule Binding to Ligands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233" y="4269231"/>
            <a:ext cx="3316778" cy="18537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579416" y="4979060"/>
            <a:ext cx="764771" cy="9559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ardrop 7"/>
          <p:cNvSpPr/>
          <p:nvPr/>
        </p:nvSpPr>
        <p:spPr>
          <a:xfrm>
            <a:off x="798022" y="4487858"/>
            <a:ext cx="1031473" cy="708241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Display 8"/>
          <p:cNvSpPr/>
          <p:nvPr/>
        </p:nvSpPr>
        <p:spPr>
          <a:xfrm>
            <a:off x="2249636" y="4576905"/>
            <a:ext cx="1205346" cy="1067575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274474" y="5186500"/>
            <a:ext cx="2257655" cy="48138"/>
          </a:xfrm>
          <a:prstGeom prst="straightConnector1">
            <a:avLst/>
          </a:prstGeom>
          <a:ln w="174625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reeform 49"/>
          <p:cNvSpPr/>
          <p:nvPr/>
        </p:nvSpPr>
        <p:spPr>
          <a:xfrm>
            <a:off x="872137" y="4596712"/>
            <a:ext cx="2488294" cy="1227715"/>
          </a:xfrm>
          <a:custGeom>
            <a:avLst/>
            <a:gdLst>
              <a:gd name="connsiteX0" fmla="*/ 987899 w 2488294"/>
              <a:gd name="connsiteY0" fmla="*/ 1009136 h 1227715"/>
              <a:gd name="connsiteX1" fmla="*/ 1307926 w 2488294"/>
              <a:gd name="connsiteY1" fmla="*/ 1009136 h 1227715"/>
              <a:gd name="connsiteX2" fmla="*/ 1253281 w 2488294"/>
              <a:gd name="connsiteY2" fmla="*/ 1227715 h 1227715"/>
              <a:gd name="connsiteX3" fmla="*/ 933254 w 2488294"/>
              <a:gd name="connsiteY3" fmla="*/ 1227715 h 1227715"/>
              <a:gd name="connsiteX4" fmla="*/ 904092 w 2488294"/>
              <a:gd name="connsiteY4" fmla="*/ 638098 h 1227715"/>
              <a:gd name="connsiteX5" fmla="*/ 1047637 w 2488294"/>
              <a:gd name="connsiteY5" fmla="*/ 887908 h 1227715"/>
              <a:gd name="connsiteX6" fmla="*/ 760546 w 2488294"/>
              <a:gd name="connsiteY6" fmla="*/ 887908 h 1227715"/>
              <a:gd name="connsiteX7" fmla="*/ 2186636 w 2488294"/>
              <a:gd name="connsiteY7" fmla="*/ 517885 h 1227715"/>
              <a:gd name="connsiteX8" fmla="*/ 2412880 w 2488294"/>
              <a:gd name="connsiteY8" fmla="*/ 517885 h 1227715"/>
              <a:gd name="connsiteX9" fmla="*/ 2488294 w 2488294"/>
              <a:gd name="connsiteY9" fmla="*/ 713244 h 1227715"/>
              <a:gd name="connsiteX10" fmla="*/ 2412880 w 2488294"/>
              <a:gd name="connsiteY10" fmla="*/ 908603 h 1227715"/>
              <a:gd name="connsiteX11" fmla="*/ 2186636 w 2488294"/>
              <a:gd name="connsiteY11" fmla="*/ 908603 h 1227715"/>
              <a:gd name="connsiteX12" fmla="*/ 2111221 w 2488294"/>
              <a:gd name="connsiteY12" fmla="*/ 713244 h 1227715"/>
              <a:gd name="connsiteX13" fmla="*/ 1871239 w 2488294"/>
              <a:gd name="connsiteY13" fmla="*/ 273079 h 1227715"/>
              <a:gd name="connsiteX14" fmla="*/ 2064447 w 2488294"/>
              <a:gd name="connsiteY14" fmla="*/ 493162 h 1227715"/>
              <a:gd name="connsiteX15" fmla="*/ 1871239 w 2488294"/>
              <a:gd name="connsiteY15" fmla="*/ 713245 h 1227715"/>
              <a:gd name="connsiteX16" fmla="*/ 1678031 w 2488294"/>
              <a:gd name="connsiteY16" fmla="*/ 493162 h 1227715"/>
              <a:gd name="connsiteX17" fmla="*/ 1871239 w 2488294"/>
              <a:gd name="connsiteY17" fmla="*/ 273079 h 1227715"/>
              <a:gd name="connsiteX18" fmla="*/ 2329463 w 2488294"/>
              <a:gd name="connsiteY18" fmla="*/ 117899 h 1227715"/>
              <a:gd name="connsiteX19" fmla="*/ 2488294 w 2488294"/>
              <a:gd name="connsiteY19" fmla="*/ 253323 h 1227715"/>
              <a:gd name="connsiteX20" fmla="*/ 2329463 w 2488294"/>
              <a:gd name="connsiteY20" fmla="*/ 388747 h 1227715"/>
              <a:gd name="connsiteX21" fmla="*/ 2170631 w 2488294"/>
              <a:gd name="connsiteY21" fmla="*/ 253323 h 1227715"/>
              <a:gd name="connsiteX22" fmla="*/ 154653 w 2488294"/>
              <a:gd name="connsiteY22" fmla="*/ 117899 h 1227715"/>
              <a:gd name="connsiteX23" fmla="*/ 309306 w 2488294"/>
              <a:gd name="connsiteY23" fmla="*/ 216816 h 1227715"/>
              <a:gd name="connsiteX24" fmla="*/ 154653 w 2488294"/>
              <a:gd name="connsiteY24" fmla="*/ 315733 h 1227715"/>
              <a:gd name="connsiteX25" fmla="*/ 0 w 2488294"/>
              <a:gd name="connsiteY25" fmla="*/ 216816 h 1227715"/>
              <a:gd name="connsiteX26" fmla="*/ 154653 w 2488294"/>
              <a:gd name="connsiteY26" fmla="*/ 117899 h 1227715"/>
              <a:gd name="connsiteX27" fmla="*/ 547372 w 2488294"/>
              <a:gd name="connsiteY27" fmla="*/ 0 h 1227715"/>
              <a:gd name="connsiteX28" fmla="*/ 768711 w 2488294"/>
              <a:gd name="connsiteY28" fmla="*/ 0 h 1227715"/>
              <a:gd name="connsiteX29" fmla="*/ 658041 w 2488294"/>
              <a:gd name="connsiteY29" fmla="*/ 315732 h 122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488294" h="1227715">
                <a:moveTo>
                  <a:pt x="987899" y="1009136"/>
                </a:moveTo>
                <a:lnTo>
                  <a:pt x="1307926" y="1009136"/>
                </a:lnTo>
                <a:lnTo>
                  <a:pt x="1253281" y="1227715"/>
                </a:lnTo>
                <a:lnTo>
                  <a:pt x="933254" y="1227715"/>
                </a:lnTo>
                <a:close/>
                <a:moveTo>
                  <a:pt x="904092" y="638098"/>
                </a:moveTo>
                <a:lnTo>
                  <a:pt x="1047637" y="887908"/>
                </a:lnTo>
                <a:lnTo>
                  <a:pt x="760546" y="887908"/>
                </a:lnTo>
                <a:close/>
                <a:moveTo>
                  <a:pt x="2186636" y="517885"/>
                </a:moveTo>
                <a:lnTo>
                  <a:pt x="2412880" y="517885"/>
                </a:lnTo>
                <a:lnTo>
                  <a:pt x="2488294" y="713244"/>
                </a:lnTo>
                <a:lnTo>
                  <a:pt x="2412880" y="908603"/>
                </a:lnTo>
                <a:lnTo>
                  <a:pt x="2186636" y="908603"/>
                </a:lnTo>
                <a:lnTo>
                  <a:pt x="2111221" y="713244"/>
                </a:lnTo>
                <a:close/>
                <a:moveTo>
                  <a:pt x="1871239" y="273079"/>
                </a:moveTo>
                <a:cubicBezTo>
                  <a:pt x="1977945" y="273079"/>
                  <a:pt x="2064447" y="371614"/>
                  <a:pt x="2064447" y="493162"/>
                </a:cubicBezTo>
                <a:cubicBezTo>
                  <a:pt x="2064447" y="614710"/>
                  <a:pt x="1977945" y="713245"/>
                  <a:pt x="1871239" y="713245"/>
                </a:cubicBezTo>
                <a:cubicBezTo>
                  <a:pt x="1764533" y="713245"/>
                  <a:pt x="1678031" y="614710"/>
                  <a:pt x="1678031" y="493162"/>
                </a:cubicBezTo>
                <a:cubicBezTo>
                  <a:pt x="1678031" y="371614"/>
                  <a:pt x="1764533" y="273079"/>
                  <a:pt x="1871239" y="273079"/>
                </a:cubicBezTo>
                <a:close/>
                <a:moveTo>
                  <a:pt x="2329463" y="117899"/>
                </a:moveTo>
                <a:lnTo>
                  <a:pt x="2488294" y="253323"/>
                </a:lnTo>
                <a:lnTo>
                  <a:pt x="2329463" y="388747"/>
                </a:lnTo>
                <a:lnTo>
                  <a:pt x="2170631" y="253323"/>
                </a:lnTo>
                <a:close/>
                <a:moveTo>
                  <a:pt x="154653" y="117899"/>
                </a:moveTo>
                <a:cubicBezTo>
                  <a:pt x="240065" y="117899"/>
                  <a:pt x="309306" y="162186"/>
                  <a:pt x="309306" y="216816"/>
                </a:cubicBezTo>
                <a:cubicBezTo>
                  <a:pt x="309306" y="271446"/>
                  <a:pt x="240065" y="315733"/>
                  <a:pt x="154653" y="315733"/>
                </a:cubicBezTo>
                <a:cubicBezTo>
                  <a:pt x="69241" y="315733"/>
                  <a:pt x="0" y="271446"/>
                  <a:pt x="0" y="216816"/>
                </a:cubicBezTo>
                <a:cubicBezTo>
                  <a:pt x="0" y="162186"/>
                  <a:pt x="69241" y="117899"/>
                  <a:pt x="154653" y="117899"/>
                </a:cubicBezTo>
                <a:close/>
                <a:moveTo>
                  <a:pt x="547372" y="0"/>
                </a:moveTo>
                <a:lnTo>
                  <a:pt x="768711" y="0"/>
                </a:lnTo>
                <a:lnTo>
                  <a:pt x="658041" y="315732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bg1"/>
            </a:bgClr>
          </a:patt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1">
                    <a:lumMod val="45000"/>
                    <a:lumOff val="55000"/>
                  </a:schemeClr>
                </a:gs>
                <a:gs pos="0">
                  <a:schemeClr val="bg1"/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066276" y="4269230"/>
            <a:ext cx="3316778" cy="18537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Display 24"/>
          <p:cNvSpPr/>
          <p:nvPr/>
        </p:nvSpPr>
        <p:spPr>
          <a:xfrm>
            <a:off x="8860906" y="4576602"/>
            <a:ext cx="1307235" cy="1067878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196072" y="4979060"/>
            <a:ext cx="764771" cy="9559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ardrop 26"/>
          <p:cNvSpPr/>
          <p:nvPr/>
        </p:nvSpPr>
        <p:spPr>
          <a:xfrm>
            <a:off x="7379553" y="4486804"/>
            <a:ext cx="1068048" cy="709295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7495196" y="4605163"/>
            <a:ext cx="2582713" cy="1212293"/>
          </a:xfrm>
          <a:custGeom>
            <a:avLst/>
            <a:gdLst>
              <a:gd name="connsiteX0" fmla="*/ 981575 w 2582713"/>
              <a:gd name="connsiteY0" fmla="*/ 993714 h 1212293"/>
              <a:gd name="connsiteX1" fmla="*/ 1301602 w 2582713"/>
              <a:gd name="connsiteY1" fmla="*/ 993714 h 1212293"/>
              <a:gd name="connsiteX2" fmla="*/ 1246957 w 2582713"/>
              <a:gd name="connsiteY2" fmla="*/ 1212293 h 1212293"/>
              <a:gd name="connsiteX3" fmla="*/ 926930 w 2582713"/>
              <a:gd name="connsiteY3" fmla="*/ 1212293 h 1212293"/>
              <a:gd name="connsiteX4" fmla="*/ 897988 w 2582713"/>
              <a:gd name="connsiteY4" fmla="*/ 632089 h 1212293"/>
              <a:gd name="connsiteX5" fmla="*/ 1041533 w 2582713"/>
              <a:gd name="connsiteY5" fmla="*/ 881899 h 1212293"/>
              <a:gd name="connsiteX6" fmla="*/ 754442 w 2582713"/>
              <a:gd name="connsiteY6" fmla="*/ 881899 h 1212293"/>
              <a:gd name="connsiteX7" fmla="*/ 2281055 w 2582713"/>
              <a:gd name="connsiteY7" fmla="*/ 496150 h 1212293"/>
              <a:gd name="connsiteX8" fmla="*/ 2507298 w 2582713"/>
              <a:gd name="connsiteY8" fmla="*/ 496150 h 1212293"/>
              <a:gd name="connsiteX9" fmla="*/ 2582713 w 2582713"/>
              <a:gd name="connsiteY9" fmla="*/ 691509 h 1212293"/>
              <a:gd name="connsiteX10" fmla="*/ 2507298 w 2582713"/>
              <a:gd name="connsiteY10" fmla="*/ 886868 h 1212293"/>
              <a:gd name="connsiteX11" fmla="*/ 2281055 w 2582713"/>
              <a:gd name="connsiteY11" fmla="*/ 886868 h 1212293"/>
              <a:gd name="connsiteX12" fmla="*/ 2205640 w 2582713"/>
              <a:gd name="connsiteY12" fmla="*/ 691509 h 1212293"/>
              <a:gd name="connsiteX13" fmla="*/ 1976213 w 2582713"/>
              <a:gd name="connsiteY13" fmla="*/ 276067 h 1212293"/>
              <a:gd name="connsiteX14" fmla="*/ 2169421 w 2582713"/>
              <a:gd name="connsiteY14" fmla="*/ 496150 h 1212293"/>
              <a:gd name="connsiteX15" fmla="*/ 1976213 w 2582713"/>
              <a:gd name="connsiteY15" fmla="*/ 716233 h 1212293"/>
              <a:gd name="connsiteX16" fmla="*/ 1783005 w 2582713"/>
              <a:gd name="connsiteY16" fmla="*/ 496150 h 1212293"/>
              <a:gd name="connsiteX17" fmla="*/ 1976213 w 2582713"/>
              <a:gd name="connsiteY17" fmla="*/ 276067 h 1212293"/>
              <a:gd name="connsiteX18" fmla="*/ 2394176 w 2582713"/>
              <a:gd name="connsiteY18" fmla="*/ 102477 h 1212293"/>
              <a:gd name="connsiteX19" fmla="*/ 2553007 w 2582713"/>
              <a:gd name="connsiteY19" fmla="*/ 237901 h 1212293"/>
              <a:gd name="connsiteX20" fmla="*/ 2394176 w 2582713"/>
              <a:gd name="connsiteY20" fmla="*/ 373325 h 1212293"/>
              <a:gd name="connsiteX21" fmla="*/ 2235344 w 2582713"/>
              <a:gd name="connsiteY21" fmla="*/ 237901 h 1212293"/>
              <a:gd name="connsiteX22" fmla="*/ 154653 w 2582713"/>
              <a:gd name="connsiteY22" fmla="*/ 102477 h 1212293"/>
              <a:gd name="connsiteX23" fmla="*/ 309306 w 2582713"/>
              <a:gd name="connsiteY23" fmla="*/ 201394 h 1212293"/>
              <a:gd name="connsiteX24" fmla="*/ 154653 w 2582713"/>
              <a:gd name="connsiteY24" fmla="*/ 300311 h 1212293"/>
              <a:gd name="connsiteX25" fmla="*/ 0 w 2582713"/>
              <a:gd name="connsiteY25" fmla="*/ 201394 h 1212293"/>
              <a:gd name="connsiteX26" fmla="*/ 154653 w 2582713"/>
              <a:gd name="connsiteY26" fmla="*/ 102477 h 1212293"/>
              <a:gd name="connsiteX27" fmla="*/ 545166 w 2582713"/>
              <a:gd name="connsiteY27" fmla="*/ 0 h 1212293"/>
              <a:gd name="connsiteX28" fmla="*/ 766505 w 2582713"/>
              <a:gd name="connsiteY28" fmla="*/ 0 h 1212293"/>
              <a:gd name="connsiteX29" fmla="*/ 655835 w 2582713"/>
              <a:gd name="connsiteY29" fmla="*/ 315732 h 1212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82713" h="1212293">
                <a:moveTo>
                  <a:pt x="981575" y="993714"/>
                </a:moveTo>
                <a:lnTo>
                  <a:pt x="1301602" y="993714"/>
                </a:lnTo>
                <a:lnTo>
                  <a:pt x="1246957" y="1212293"/>
                </a:lnTo>
                <a:lnTo>
                  <a:pt x="926930" y="1212293"/>
                </a:lnTo>
                <a:close/>
                <a:moveTo>
                  <a:pt x="897988" y="632089"/>
                </a:moveTo>
                <a:lnTo>
                  <a:pt x="1041533" y="881899"/>
                </a:lnTo>
                <a:lnTo>
                  <a:pt x="754442" y="881899"/>
                </a:lnTo>
                <a:close/>
                <a:moveTo>
                  <a:pt x="2281055" y="496150"/>
                </a:moveTo>
                <a:lnTo>
                  <a:pt x="2507298" y="496150"/>
                </a:lnTo>
                <a:lnTo>
                  <a:pt x="2582713" y="691509"/>
                </a:lnTo>
                <a:lnTo>
                  <a:pt x="2507298" y="886868"/>
                </a:lnTo>
                <a:lnTo>
                  <a:pt x="2281055" y="886868"/>
                </a:lnTo>
                <a:lnTo>
                  <a:pt x="2205640" y="691509"/>
                </a:lnTo>
                <a:close/>
                <a:moveTo>
                  <a:pt x="1976213" y="276067"/>
                </a:moveTo>
                <a:cubicBezTo>
                  <a:pt x="2082919" y="276067"/>
                  <a:pt x="2169421" y="374602"/>
                  <a:pt x="2169421" y="496150"/>
                </a:cubicBezTo>
                <a:cubicBezTo>
                  <a:pt x="2169421" y="617698"/>
                  <a:pt x="2082919" y="716233"/>
                  <a:pt x="1976213" y="716233"/>
                </a:cubicBezTo>
                <a:cubicBezTo>
                  <a:pt x="1869507" y="716233"/>
                  <a:pt x="1783005" y="617698"/>
                  <a:pt x="1783005" y="496150"/>
                </a:cubicBezTo>
                <a:cubicBezTo>
                  <a:pt x="1783005" y="374602"/>
                  <a:pt x="1869507" y="276067"/>
                  <a:pt x="1976213" y="276067"/>
                </a:cubicBezTo>
                <a:close/>
                <a:moveTo>
                  <a:pt x="2394176" y="102477"/>
                </a:moveTo>
                <a:lnTo>
                  <a:pt x="2553007" y="237901"/>
                </a:lnTo>
                <a:lnTo>
                  <a:pt x="2394176" y="373325"/>
                </a:lnTo>
                <a:lnTo>
                  <a:pt x="2235344" y="237901"/>
                </a:lnTo>
                <a:close/>
                <a:moveTo>
                  <a:pt x="154653" y="102477"/>
                </a:moveTo>
                <a:cubicBezTo>
                  <a:pt x="240065" y="102477"/>
                  <a:pt x="309306" y="146764"/>
                  <a:pt x="309306" y="201394"/>
                </a:cubicBezTo>
                <a:cubicBezTo>
                  <a:pt x="309306" y="256024"/>
                  <a:pt x="240065" y="300311"/>
                  <a:pt x="154653" y="300311"/>
                </a:cubicBezTo>
                <a:cubicBezTo>
                  <a:pt x="69241" y="300311"/>
                  <a:pt x="0" y="256024"/>
                  <a:pt x="0" y="201394"/>
                </a:cubicBezTo>
                <a:cubicBezTo>
                  <a:pt x="0" y="146764"/>
                  <a:pt x="69241" y="102477"/>
                  <a:pt x="154653" y="102477"/>
                </a:cubicBezTo>
                <a:close/>
                <a:moveTo>
                  <a:pt x="545166" y="0"/>
                </a:moveTo>
                <a:lnTo>
                  <a:pt x="766505" y="0"/>
                </a:lnTo>
                <a:lnTo>
                  <a:pt x="655835" y="315732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7503699" y="4624814"/>
            <a:ext cx="2509787" cy="1228984"/>
          </a:xfrm>
          <a:custGeom>
            <a:avLst/>
            <a:gdLst>
              <a:gd name="connsiteX0" fmla="*/ 1182695 w 2509787"/>
              <a:gd name="connsiteY0" fmla="*/ 1071267 h 1228984"/>
              <a:gd name="connsiteX1" fmla="*/ 1180249 w 2509787"/>
              <a:gd name="connsiteY1" fmla="*/ 1110149 h 1228984"/>
              <a:gd name="connsiteX2" fmla="*/ 1208413 w 2509787"/>
              <a:gd name="connsiteY2" fmla="*/ 1103811 h 1228984"/>
              <a:gd name="connsiteX3" fmla="*/ 1197227 w 2509787"/>
              <a:gd name="connsiteY3" fmla="*/ 1124679 h 1228984"/>
              <a:gd name="connsiteX4" fmla="*/ 1226525 w 2509787"/>
              <a:gd name="connsiteY4" fmla="*/ 1130681 h 1228984"/>
              <a:gd name="connsiteX5" fmla="*/ 1203260 w 2509787"/>
              <a:gd name="connsiteY5" fmla="*/ 1147753 h 1228984"/>
              <a:gd name="connsiteX6" fmla="*/ 1229878 w 2509787"/>
              <a:gd name="connsiteY6" fmla="*/ 1168307 h 1228984"/>
              <a:gd name="connsiteX7" fmla="*/ 1198127 w 2509787"/>
              <a:gd name="connsiteY7" fmla="*/ 1165766 h 1228984"/>
              <a:gd name="connsiteX8" fmla="*/ 1206847 w 2509787"/>
              <a:gd name="connsiteY8" fmla="*/ 1203392 h 1228984"/>
              <a:gd name="connsiteX9" fmla="*/ 1179349 w 2509787"/>
              <a:gd name="connsiteY9" fmla="*/ 1176828 h 1228984"/>
              <a:gd name="connsiteX10" fmla="*/ 1174196 w 2509787"/>
              <a:gd name="connsiteY10" fmla="*/ 1215381 h 1228984"/>
              <a:gd name="connsiteX11" fmla="*/ 1156097 w 2509787"/>
              <a:gd name="connsiteY11" fmla="*/ 1180318 h 1228984"/>
              <a:gd name="connsiteX12" fmla="*/ 1142452 w 2509787"/>
              <a:gd name="connsiteY12" fmla="*/ 1228984 h 1228984"/>
              <a:gd name="connsiteX13" fmla="*/ 1137319 w 2509787"/>
              <a:gd name="connsiteY13" fmla="*/ 1185371 h 1228984"/>
              <a:gd name="connsiteX14" fmla="*/ 1117634 w 2509787"/>
              <a:gd name="connsiteY14" fmla="*/ 1199901 h 1228984"/>
              <a:gd name="connsiteX15" fmla="*/ 1123667 w 2509787"/>
              <a:gd name="connsiteY15" fmla="*/ 1173031 h 1228984"/>
              <a:gd name="connsiteX16" fmla="*/ 1086790 w 2509787"/>
              <a:gd name="connsiteY16" fmla="*/ 1177777 h 1228984"/>
              <a:gd name="connsiteX17" fmla="*/ 1110701 w 2509787"/>
              <a:gd name="connsiteY17" fmla="*/ 1157245 h 1228984"/>
              <a:gd name="connsiteX18" fmla="*/ 1085890 w 2509787"/>
              <a:gd name="connsiteY18" fmla="*/ 1134171 h 1228984"/>
              <a:gd name="connsiteX19" fmla="*/ 1116734 w 2509787"/>
              <a:gd name="connsiteY19" fmla="*/ 1126884 h 1228984"/>
              <a:gd name="connsiteX20" fmla="*/ 1088356 w 2509787"/>
              <a:gd name="connsiteY20" fmla="*/ 1088025 h 1228984"/>
              <a:gd name="connsiteX21" fmla="*/ 1134633 w 2509787"/>
              <a:gd name="connsiteY21" fmla="*/ 1117414 h 1228984"/>
              <a:gd name="connsiteX22" fmla="*/ 1141565 w 2509787"/>
              <a:gd name="connsiteY22" fmla="*/ 1088025 h 1228984"/>
              <a:gd name="connsiteX23" fmla="*/ 1157884 w 2509787"/>
              <a:gd name="connsiteY23" fmla="*/ 1113617 h 1228984"/>
              <a:gd name="connsiteX24" fmla="*/ 851372 w 2509787"/>
              <a:gd name="connsiteY24" fmla="*/ 715383 h 1228984"/>
              <a:gd name="connsiteX25" fmla="*/ 848925 w 2509787"/>
              <a:gd name="connsiteY25" fmla="*/ 744446 h 1228984"/>
              <a:gd name="connsiteX26" fmla="*/ 877089 w 2509787"/>
              <a:gd name="connsiteY26" fmla="*/ 739708 h 1228984"/>
              <a:gd name="connsiteX27" fmla="*/ 865904 w 2509787"/>
              <a:gd name="connsiteY27" fmla="*/ 755306 h 1228984"/>
              <a:gd name="connsiteX28" fmla="*/ 895201 w 2509787"/>
              <a:gd name="connsiteY28" fmla="*/ 759793 h 1228984"/>
              <a:gd name="connsiteX29" fmla="*/ 871936 w 2509787"/>
              <a:gd name="connsiteY29" fmla="*/ 772553 h 1228984"/>
              <a:gd name="connsiteX30" fmla="*/ 898554 w 2509787"/>
              <a:gd name="connsiteY30" fmla="*/ 787916 h 1228984"/>
              <a:gd name="connsiteX31" fmla="*/ 866804 w 2509787"/>
              <a:gd name="connsiteY31" fmla="*/ 786017 h 1228984"/>
              <a:gd name="connsiteX32" fmla="*/ 875523 w 2509787"/>
              <a:gd name="connsiteY32" fmla="*/ 814141 h 1228984"/>
              <a:gd name="connsiteX33" fmla="*/ 848025 w 2509787"/>
              <a:gd name="connsiteY33" fmla="*/ 794286 h 1228984"/>
              <a:gd name="connsiteX34" fmla="*/ 842872 w 2509787"/>
              <a:gd name="connsiteY34" fmla="*/ 823102 h 1228984"/>
              <a:gd name="connsiteX35" fmla="*/ 824774 w 2509787"/>
              <a:gd name="connsiteY35" fmla="*/ 796894 h 1228984"/>
              <a:gd name="connsiteX36" fmla="*/ 811128 w 2509787"/>
              <a:gd name="connsiteY36" fmla="*/ 833270 h 1228984"/>
              <a:gd name="connsiteX37" fmla="*/ 805995 w 2509787"/>
              <a:gd name="connsiteY37" fmla="*/ 800671 h 1228984"/>
              <a:gd name="connsiteX38" fmla="*/ 786310 w 2509787"/>
              <a:gd name="connsiteY38" fmla="*/ 811532 h 1228984"/>
              <a:gd name="connsiteX39" fmla="*/ 792343 w 2509787"/>
              <a:gd name="connsiteY39" fmla="*/ 791448 h 1228984"/>
              <a:gd name="connsiteX40" fmla="*/ 755466 w 2509787"/>
              <a:gd name="connsiteY40" fmla="*/ 794995 h 1228984"/>
              <a:gd name="connsiteX41" fmla="*/ 779378 w 2509787"/>
              <a:gd name="connsiteY41" fmla="*/ 779648 h 1228984"/>
              <a:gd name="connsiteX42" fmla="*/ 754566 w 2509787"/>
              <a:gd name="connsiteY42" fmla="*/ 762401 h 1228984"/>
              <a:gd name="connsiteX43" fmla="*/ 785410 w 2509787"/>
              <a:gd name="connsiteY43" fmla="*/ 756955 h 1228984"/>
              <a:gd name="connsiteX44" fmla="*/ 757033 w 2509787"/>
              <a:gd name="connsiteY44" fmla="*/ 727909 h 1228984"/>
              <a:gd name="connsiteX45" fmla="*/ 803309 w 2509787"/>
              <a:gd name="connsiteY45" fmla="*/ 749876 h 1228984"/>
              <a:gd name="connsiteX46" fmla="*/ 810242 w 2509787"/>
              <a:gd name="connsiteY46" fmla="*/ 727909 h 1228984"/>
              <a:gd name="connsiteX47" fmla="*/ 826560 w 2509787"/>
              <a:gd name="connsiteY47" fmla="*/ 747038 h 1228984"/>
              <a:gd name="connsiteX48" fmla="*/ 2462604 w 2509787"/>
              <a:gd name="connsiteY48" fmla="*/ 684966 h 1228984"/>
              <a:gd name="connsiteX49" fmla="*/ 2460158 w 2509787"/>
              <a:gd name="connsiteY49" fmla="*/ 723848 h 1228984"/>
              <a:gd name="connsiteX50" fmla="*/ 2488322 w 2509787"/>
              <a:gd name="connsiteY50" fmla="*/ 717510 h 1228984"/>
              <a:gd name="connsiteX51" fmla="*/ 2477136 w 2509787"/>
              <a:gd name="connsiteY51" fmla="*/ 738378 h 1228984"/>
              <a:gd name="connsiteX52" fmla="*/ 2506434 w 2509787"/>
              <a:gd name="connsiteY52" fmla="*/ 744380 h 1228984"/>
              <a:gd name="connsiteX53" fmla="*/ 2483169 w 2509787"/>
              <a:gd name="connsiteY53" fmla="*/ 761452 h 1228984"/>
              <a:gd name="connsiteX54" fmla="*/ 2509787 w 2509787"/>
              <a:gd name="connsiteY54" fmla="*/ 782006 h 1228984"/>
              <a:gd name="connsiteX55" fmla="*/ 2478036 w 2509787"/>
              <a:gd name="connsiteY55" fmla="*/ 779465 h 1228984"/>
              <a:gd name="connsiteX56" fmla="*/ 2486756 w 2509787"/>
              <a:gd name="connsiteY56" fmla="*/ 817091 h 1228984"/>
              <a:gd name="connsiteX57" fmla="*/ 2459258 w 2509787"/>
              <a:gd name="connsiteY57" fmla="*/ 790527 h 1228984"/>
              <a:gd name="connsiteX58" fmla="*/ 2454105 w 2509787"/>
              <a:gd name="connsiteY58" fmla="*/ 829080 h 1228984"/>
              <a:gd name="connsiteX59" fmla="*/ 2436006 w 2509787"/>
              <a:gd name="connsiteY59" fmla="*/ 794017 h 1228984"/>
              <a:gd name="connsiteX60" fmla="*/ 2422361 w 2509787"/>
              <a:gd name="connsiteY60" fmla="*/ 842683 h 1228984"/>
              <a:gd name="connsiteX61" fmla="*/ 2417228 w 2509787"/>
              <a:gd name="connsiteY61" fmla="*/ 799070 h 1228984"/>
              <a:gd name="connsiteX62" fmla="*/ 2397543 w 2509787"/>
              <a:gd name="connsiteY62" fmla="*/ 813600 h 1228984"/>
              <a:gd name="connsiteX63" fmla="*/ 2403576 w 2509787"/>
              <a:gd name="connsiteY63" fmla="*/ 786730 h 1228984"/>
              <a:gd name="connsiteX64" fmla="*/ 2366699 w 2509787"/>
              <a:gd name="connsiteY64" fmla="*/ 791476 h 1228984"/>
              <a:gd name="connsiteX65" fmla="*/ 2390610 w 2509787"/>
              <a:gd name="connsiteY65" fmla="*/ 770944 h 1228984"/>
              <a:gd name="connsiteX66" fmla="*/ 2365799 w 2509787"/>
              <a:gd name="connsiteY66" fmla="*/ 747870 h 1228984"/>
              <a:gd name="connsiteX67" fmla="*/ 2396643 w 2509787"/>
              <a:gd name="connsiteY67" fmla="*/ 740583 h 1228984"/>
              <a:gd name="connsiteX68" fmla="*/ 2368265 w 2509787"/>
              <a:gd name="connsiteY68" fmla="*/ 701723 h 1228984"/>
              <a:gd name="connsiteX69" fmla="*/ 2414542 w 2509787"/>
              <a:gd name="connsiteY69" fmla="*/ 731113 h 1228984"/>
              <a:gd name="connsiteX70" fmla="*/ 2421474 w 2509787"/>
              <a:gd name="connsiteY70" fmla="*/ 701723 h 1228984"/>
              <a:gd name="connsiteX71" fmla="*/ 2437793 w 2509787"/>
              <a:gd name="connsiteY71" fmla="*/ 727316 h 1228984"/>
              <a:gd name="connsiteX72" fmla="*/ 2265846 w 2509787"/>
              <a:gd name="connsiteY72" fmla="*/ 534052 h 1228984"/>
              <a:gd name="connsiteX73" fmla="*/ 2263400 w 2509787"/>
              <a:gd name="connsiteY73" fmla="*/ 572933 h 1228984"/>
              <a:gd name="connsiteX74" fmla="*/ 2291564 w 2509787"/>
              <a:gd name="connsiteY74" fmla="*/ 566596 h 1228984"/>
              <a:gd name="connsiteX75" fmla="*/ 2280378 w 2509787"/>
              <a:gd name="connsiteY75" fmla="*/ 587464 h 1228984"/>
              <a:gd name="connsiteX76" fmla="*/ 2309676 w 2509787"/>
              <a:gd name="connsiteY76" fmla="*/ 593466 h 1228984"/>
              <a:gd name="connsiteX77" fmla="*/ 2286411 w 2509787"/>
              <a:gd name="connsiteY77" fmla="*/ 610537 h 1228984"/>
              <a:gd name="connsiteX78" fmla="*/ 2313029 w 2509787"/>
              <a:gd name="connsiteY78" fmla="*/ 631092 h 1228984"/>
              <a:gd name="connsiteX79" fmla="*/ 2281278 w 2509787"/>
              <a:gd name="connsiteY79" fmla="*/ 628551 h 1228984"/>
              <a:gd name="connsiteX80" fmla="*/ 2289998 w 2509787"/>
              <a:gd name="connsiteY80" fmla="*/ 666176 h 1228984"/>
              <a:gd name="connsiteX81" fmla="*/ 2262500 w 2509787"/>
              <a:gd name="connsiteY81" fmla="*/ 639613 h 1228984"/>
              <a:gd name="connsiteX82" fmla="*/ 2257347 w 2509787"/>
              <a:gd name="connsiteY82" fmla="*/ 678166 h 1228984"/>
              <a:gd name="connsiteX83" fmla="*/ 2239248 w 2509787"/>
              <a:gd name="connsiteY83" fmla="*/ 643103 h 1228984"/>
              <a:gd name="connsiteX84" fmla="*/ 2225603 w 2509787"/>
              <a:gd name="connsiteY84" fmla="*/ 691769 h 1228984"/>
              <a:gd name="connsiteX85" fmla="*/ 2220470 w 2509787"/>
              <a:gd name="connsiteY85" fmla="*/ 648156 h 1228984"/>
              <a:gd name="connsiteX86" fmla="*/ 2200785 w 2509787"/>
              <a:gd name="connsiteY86" fmla="*/ 662686 h 1228984"/>
              <a:gd name="connsiteX87" fmla="*/ 2206818 w 2509787"/>
              <a:gd name="connsiteY87" fmla="*/ 635816 h 1228984"/>
              <a:gd name="connsiteX88" fmla="*/ 2169941 w 2509787"/>
              <a:gd name="connsiteY88" fmla="*/ 640562 h 1228984"/>
              <a:gd name="connsiteX89" fmla="*/ 2193852 w 2509787"/>
              <a:gd name="connsiteY89" fmla="*/ 620030 h 1228984"/>
              <a:gd name="connsiteX90" fmla="*/ 2169041 w 2509787"/>
              <a:gd name="connsiteY90" fmla="*/ 596956 h 1228984"/>
              <a:gd name="connsiteX91" fmla="*/ 2199885 w 2509787"/>
              <a:gd name="connsiteY91" fmla="*/ 589669 h 1228984"/>
              <a:gd name="connsiteX92" fmla="*/ 2171507 w 2509787"/>
              <a:gd name="connsiteY92" fmla="*/ 550809 h 1228984"/>
              <a:gd name="connsiteX93" fmla="*/ 2217784 w 2509787"/>
              <a:gd name="connsiteY93" fmla="*/ 580199 h 1228984"/>
              <a:gd name="connsiteX94" fmla="*/ 2224716 w 2509787"/>
              <a:gd name="connsiteY94" fmla="*/ 550809 h 1228984"/>
              <a:gd name="connsiteX95" fmla="*/ 2241035 w 2509787"/>
              <a:gd name="connsiteY95" fmla="*/ 576402 h 1228984"/>
              <a:gd name="connsiteX96" fmla="*/ 1988894 w 2509787"/>
              <a:gd name="connsiteY96" fmla="*/ 531069 h 1228984"/>
              <a:gd name="connsiteX97" fmla="*/ 1986448 w 2509787"/>
              <a:gd name="connsiteY97" fmla="*/ 569950 h 1228984"/>
              <a:gd name="connsiteX98" fmla="*/ 2014612 w 2509787"/>
              <a:gd name="connsiteY98" fmla="*/ 563613 h 1228984"/>
              <a:gd name="connsiteX99" fmla="*/ 2003426 w 2509787"/>
              <a:gd name="connsiteY99" fmla="*/ 584481 h 1228984"/>
              <a:gd name="connsiteX100" fmla="*/ 2032724 w 2509787"/>
              <a:gd name="connsiteY100" fmla="*/ 590483 h 1228984"/>
              <a:gd name="connsiteX101" fmla="*/ 2009459 w 2509787"/>
              <a:gd name="connsiteY101" fmla="*/ 607554 h 1228984"/>
              <a:gd name="connsiteX102" fmla="*/ 2036077 w 2509787"/>
              <a:gd name="connsiteY102" fmla="*/ 628109 h 1228984"/>
              <a:gd name="connsiteX103" fmla="*/ 2004326 w 2509787"/>
              <a:gd name="connsiteY103" fmla="*/ 625568 h 1228984"/>
              <a:gd name="connsiteX104" fmla="*/ 2013046 w 2509787"/>
              <a:gd name="connsiteY104" fmla="*/ 663193 h 1228984"/>
              <a:gd name="connsiteX105" fmla="*/ 1985548 w 2509787"/>
              <a:gd name="connsiteY105" fmla="*/ 636630 h 1228984"/>
              <a:gd name="connsiteX106" fmla="*/ 1980395 w 2509787"/>
              <a:gd name="connsiteY106" fmla="*/ 675183 h 1228984"/>
              <a:gd name="connsiteX107" fmla="*/ 1962296 w 2509787"/>
              <a:gd name="connsiteY107" fmla="*/ 640120 h 1228984"/>
              <a:gd name="connsiteX108" fmla="*/ 1948651 w 2509787"/>
              <a:gd name="connsiteY108" fmla="*/ 688786 h 1228984"/>
              <a:gd name="connsiteX109" fmla="*/ 1943518 w 2509787"/>
              <a:gd name="connsiteY109" fmla="*/ 645173 h 1228984"/>
              <a:gd name="connsiteX110" fmla="*/ 1923833 w 2509787"/>
              <a:gd name="connsiteY110" fmla="*/ 659703 h 1228984"/>
              <a:gd name="connsiteX111" fmla="*/ 1929866 w 2509787"/>
              <a:gd name="connsiteY111" fmla="*/ 632833 h 1228984"/>
              <a:gd name="connsiteX112" fmla="*/ 1892989 w 2509787"/>
              <a:gd name="connsiteY112" fmla="*/ 637579 h 1228984"/>
              <a:gd name="connsiteX113" fmla="*/ 1916900 w 2509787"/>
              <a:gd name="connsiteY113" fmla="*/ 617047 h 1228984"/>
              <a:gd name="connsiteX114" fmla="*/ 1892089 w 2509787"/>
              <a:gd name="connsiteY114" fmla="*/ 593973 h 1228984"/>
              <a:gd name="connsiteX115" fmla="*/ 1922933 w 2509787"/>
              <a:gd name="connsiteY115" fmla="*/ 586686 h 1228984"/>
              <a:gd name="connsiteX116" fmla="*/ 1894555 w 2509787"/>
              <a:gd name="connsiteY116" fmla="*/ 547826 h 1228984"/>
              <a:gd name="connsiteX117" fmla="*/ 1940832 w 2509787"/>
              <a:gd name="connsiteY117" fmla="*/ 577216 h 1228984"/>
              <a:gd name="connsiteX118" fmla="*/ 1947764 w 2509787"/>
              <a:gd name="connsiteY118" fmla="*/ 547826 h 1228984"/>
              <a:gd name="connsiteX119" fmla="*/ 1964083 w 2509787"/>
              <a:gd name="connsiteY119" fmla="*/ 573419 h 1228984"/>
              <a:gd name="connsiteX120" fmla="*/ 1823438 w 2509787"/>
              <a:gd name="connsiteY120" fmla="*/ 299474 h 1228984"/>
              <a:gd name="connsiteX121" fmla="*/ 1820992 w 2509787"/>
              <a:gd name="connsiteY121" fmla="*/ 338355 h 1228984"/>
              <a:gd name="connsiteX122" fmla="*/ 1849156 w 2509787"/>
              <a:gd name="connsiteY122" fmla="*/ 332018 h 1228984"/>
              <a:gd name="connsiteX123" fmla="*/ 1837970 w 2509787"/>
              <a:gd name="connsiteY123" fmla="*/ 352886 h 1228984"/>
              <a:gd name="connsiteX124" fmla="*/ 1867268 w 2509787"/>
              <a:gd name="connsiteY124" fmla="*/ 358888 h 1228984"/>
              <a:gd name="connsiteX125" fmla="*/ 1844003 w 2509787"/>
              <a:gd name="connsiteY125" fmla="*/ 375959 h 1228984"/>
              <a:gd name="connsiteX126" fmla="*/ 1870621 w 2509787"/>
              <a:gd name="connsiteY126" fmla="*/ 396514 h 1228984"/>
              <a:gd name="connsiteX127" fmla="*/ 1838870 w 2509787"/>
              <a:gd name="connsiteY127" fmla="*/ 393973 h 1228984"/>
              <a:gd name="connsiteX128" fmla="*/ 1847590 w 2509787"/>
              <a:gd name="connsiteY128" fmla="*/ 431598 h 1228984"/>
              <a:gd name="connsiteX129" fmla="*/ 1820092 w 2509787"/>
              <a:gd name="connsiteY129" fmla="*/ 405035 h 1228984"/>
              <a:gd name="connsiteX130" fmla="*/ 1814939 w 2509787"/>
              <a:gd name="connsiteY130" fmla="*/ 443588 h 1228984"/>
              <a:gd name="connsiteX131" fmla="*/ 1796840 w 2509787"/>
              <a:gd name="connsiteY131" fmla="*/ 408525 h 1228984"/>
              <a:gd name="connsiteX132" fmla="*/ 1783195 w 2509787"/>
              <a:gd name="connsiteY132" fmla="*/ 457191 h 1228984"/>
              <a:gd name="connsiteX133" fmla="*/ 1778062 w 2509787"/>
              <a:gd name="connsiteY133" fmla="*/ 413578 h 1228984"/>
              <a:gd name="connsiteX134" fmla="*/ 1758377 w 2509787"/>
              <a:gd name="connsiteY134" fmla="*/ 428108 h 1228984"/>
              <a:gd name="connsiteX135" fmla="*/ 1764410 w 2509787"/>
              <a:gd name="connsiteY135" fmla="*/ 401238 h 1228984"/>
              <a:gd name="connsiteX136" fmla="*/ 1727533 w 2509787"/>
              <a:gd name="connsiteY136" fmla="*/ 405984 h 1228984"/>
              <a:gd name="connsiteX137" fmla="*/ 1751444 w 2509787"/>
              <a:gd name="connsiteY137" fmla="*/ 385452 h 1228984"/>
              <a:gd name="connsiteX138" fmla="*/ 1726633 w 2509787"/>
              <a:gd name="connsiteY138" fmla="*/ 362378 h 1228984"/>
              <a:gd name="connsiteX139" fmla="*/ 1757477 w 2509787"/>
              <a:gd name="connsiteY139" fmla="*/ 355091 h 1228984"/>
              <a:gd name="connsiteX140" fmla="*/ 1729099 w 2509787"/>
              <a:gd name="connsiteY140" fmla="*/ 316231 h 1228984"/>
              <a:gd name="connsiteX141" fmla="*/ 1775376 w 2509787"/>
              <a:gd name="connsiteY141" fmla="*/ 345621 h 1228984"/>
              <a:gd name="connsiteX142" fmla="*/ 1782308 w 2509787"/>
              <a:gd name="connsiteY142" fmla="*/ 316231 h 1228984"/>
              <a:gd name="connsiteX143" fmla="*/ 1798627 w 2509787"/>
              <a:gd name="connsiteY143" fmla="*/ 341824 h 1228984"/>
              <a:gd name="connsiteX144" fmla="*/ 2060888 w 2509787"/>
              <a:gd name="connsiteY144" fmla="*/ 272275 h 1228984"/>
              <a:gd name="connsiteX145" fmla="*/ 2058442 w 2509787"/>
              <a:gd name="connsiteY145" fmla="*/ 311156 h 1228984"/>
              <a:gd name="connsiteX146" fmla="*/ 2086606 w 2509787"/>
              <a:gd name="connsiteY146" fmla="*/ 304819 h 1228984"/>
              <a:gd name="connsiteX147" fmla="*/ 2075420 w 2509787"/>
              <a:gd name="connsiteY147" fmla="*/ 325687 h 1228984"/>
              <a:gd name="connsiteX148" fmla="*/ 2104718 w 2509787"/>
              <a:gd name="connsiteY148" fmla="*/ 331689 h 1228984"/>
              <a:gd name="connsiteX149" fmla="*/ 2081453 w 2509787"/>
              <a:gd name="connsiteY149" fmla="*/ 348760 h 1228984"/>
              <a:gd name="connsiteX150" fmla="*/ 2108071 w 2509787"/>
              <a:gd name="connsiteY150" fmla="*/ 369315 h 1228984"/>
              <a:gd name="connsiteX151" fmla="*/ 2076320 w 2509787"/>
              <a:gd name="connsiteY151" fmla="*/ 366774 h 1228984"/>
              <a:gd name="connsiteX152" fmla="*/ 2085040 w 2509787"/>
              <a:gd name="connsiteY152" fmla="*/ 404399 h 1228984"/>
              <a:gd name="connsiteX153" fmla="*/ 2057542 w 2509787"/>
              <a:gd name="connsiteY153" fmla="*/ 377836 h 1228984"/>
              <a:gd name="connsiteX154" fmla="*/ 2052389 w 2509787"/>
              <a:gd name="connsiteY154" fmla="*/ 416389 h 1228984"/>
              <a:gd name="connsiteX155" fmla="*/ 2034290 w 2509787"/>
              <a:gd name="connsiteY155" fmla="*/ 381326 h 1228984"/>
              <a:gd name="connsiteX156" fmla="*/ 2020645 w 2509787"/>
              <a:gd name="connsiteY156" fmla="*/ 429992 h 1228984"/>
              <a:gd name="connsiteX157" fmla="*/ 2015512 w 2509787"/>
              <a:gd name="connsiteY157" fmla="*/ 386379 h 1228984"/>
              <a:gd name="connsiteX158" fmla="*/ 1995827 w 2509787"/>
              <a:gd name="connsiteY158" fmla="*/ 400909 h 1228984"/>
              <a:gd name="connsiteX159" fmla="*/ 2001860 w 2509787"/>
              <a:gd name="connsiteY159" fmla="*/ 374039 h 1228984"/>
              <a:gd name="connsiteX160" fmla="*/ 1964983 w 2509787"/>
              <a:gd name="connsiteY160" fmla="*/ 378785 h 1228984"/>
              <a:gd name="connsiteX161" fmla="*/ 1988894 w 2509787"/>
              <a:gd name="connsiteY161" fmla="*/ 358253 h 1228984"/>
              <a:gd name="connsiteX162" fmla="*/ 1964083 w 2509787"/>
              <a:gd name="connsiteY162" fmla="*/ 335179 h 1228984"/>
              <a:gd name="connsiteX163" fmla="*/ 1994927 w 2509787"/>
              <a:gd name="connsiteY163" fmla="*/ 327892 h 1228984"/>
              <a:gd name="connsiteX164" fmla="*/ 1966549 w 2509787"/>
              <a:gd name="connsiteY164" fmla="*/ 289032 h 1228984"/>
              <a:gd name="connsiteX165" fmla="*/ 2012826 w 2509787"/>
              <a:gd name="connsiteY165" fmla="*/ 318422 h 1228984"/>
              <a:gd name="connsiteX166" fmla="*/ 2019758 w 2509787"/>
              <a:gd name="connsiteY166" fmla="*/ 289032 h 1228984"/>
              <a:gd name="connsiteX167" fmla="*/ 2036077 w 2509787"/>
              <a:gd name="connsiteY167" fmla="*/ 314625 h 1228984"/>
              <a:gd name="connsiteX168" fmla="*/ 2417204 w 2509787"/>
              <a:gd name="connsiteY168" fmla="*/ 158867 h 1228984"/>
              <a:gd name="connsiteX169" fmla="*/ 2414758 w 2509787"/>
              <a:gd name="connsiteY169" fmla="*/ 197748 h 1228984"/>
              <a:gd name="connsiteX170" fmla="*/ 2442922 w 2509787"/>
              <a:gd name="connsiteY170" fmla="*/ 191411 h 1228984"/>
              <a:gd name="connsiteX171" fmla="*/ 2431736 w 2509787"/>
              <a:gd name="connsiteY171" fmla="*/ 212279 h 1228984"/>
              <a:gd name="connsiteX172" fmla="*/ 2461034 w 2509787"/>
              <a:gd name="connsiteY172" fmla="*/ 218281 h 1228984"/>
              <a:gd name="connsiteX173" fmla="*/ 2437769 w 2509787"/>
              <a:gd name="connsiteY173" fmla="*/ 235352 h 1228984"/>
              <a:gd name="connsiteX174" fmla="*/ 2464387 w 2509787"/>
              <a:gd name="connsiteY174" fmla="*/ 255907 h 1228984"/>
              <a:gd name="connsiteX175" fmla="*/ 2432636 w 2509787"/>
              <a:gd name="connsiteY175" fmla="*/ 253366 h 1228984"/>
              <a:gd name="connsiteX176" fmla="*/ 2441356 w 2509787"/>
              <a:gd name="connsiteY176" fmla="*/ 290991 h 1228984"/>
              <a:gd name="connsiteX177" fmla="*/ 2413858 w 2509787"/>
              <a:gd name="connsiteY177" fmla="*/ 264428 h 1228984"/>
              <a:gd name="connsiteX178" fmla="*/ 2408705 w 2509787"/>
              <a:gd name="connsiteY178" fmla="*/ 302981 h 1228984"/>
              <a:gd name="connsiteX179" fmla="*/ 2390606 w 2509787"/>
              <a:gd name="connsiteY179" fmla="*/ 267918 h 1228984"/>
              <a:gd name="connsiteX180" fmla="*/ 2376961 w 2509787"/>
              <a:gd name="connsiteY180" fmla="*/ 316584 h 1228984"/>
              <a:gd name="connsiteX181" fmla="*/ 2371828 w 2509787"/>
              <a:gd name="connsiteY181" fmla="*/ 272971 h 1228984"/>
              <a:gd name="connsiteX182" fmla="*/ 2352143 w 2509787"/>
              <a:gd name="connsiteY182" fmla="*/ 287501 h 1228984"/>
              <a:gd name="connsiteX183" fmla="*/ 2358176 w 2509787"/>
              <a:gd name="connsiteY183" fmla="*/ 260631 h 1228984"/>
              <a:gd name="connsiteX184" fmla="*/ 2321299 w 2509787"/>
              <a:gd name="connsiteY184" fmla="*/ 265377 h 1228984"/>
              <a:gd name="connsiteX185" fmla="*/ 2345210 w 2509787"/>
              <a:gd name="connsiteY185" fmla="*/ 244845 h 1228984"/>
              <a:gd name="connsiteX186" fmla="*/ 2320399 w 2509787"/>
              <a:gd name="connsiteY186" fmla="*/ 221771 h 1228984"/>
              <a:gd name="connsiteX187" fmla="*/ 2351243 w 2509787"/>
              <a:gd name="connsiteY187" fmla="*/ 214484 h 1228984"/>
              <a:gd name="connsiteX188" fmla="*/ 2322865 w 2509787"/>
              <a:gd name="connsiteY188" fmla="*/ 175624 h 1228984"/>
              <a:gd name="connsiteX189" fmla="*/ 2369142 w 2509787"/>
              <a:gd name="connsiteY189" fmla="*/ 205014 h 1228984"/>
              <a:gd name="connsiteX190" fmla="*/ 2376074 w 2509787"/>
              <a:gd name="connsiteY190" fmla="*/ 175624 h 1228984"/>
              <a:gd name="connsiteX191" fmla="*/ 2392393 w 2509787"/>
              <a:gd name="connsiteY191" fmla="*/ 201217 h 1228984"/>
              <a:gd name="connsiteX192" fmla="*/ 96805 w 2509787"/>
              <a:gd name="connsiteY192" fmla="*/ 129415 h 1228984"/>
              <a:gd name="connsiteX193" fmla="*/ 94359 w 2509787"/>
              <a:gd name="connsiteY193" fmla="*/ 168296 h 1228984"/>
              <a:gd name="connsiteX194" fmla="*/ 122523 w 2509787"/>
              <a:gd name="connsiteY194" fmla="*/ 161959 h 1228984"/>
              <a:gd name="connsiteX195" fmla="*/ 111337 w 2509787"/>
              <a:gd name="connsiteY195" fmla="*/ 182827 h 1228984"/>
              <a:gd name="connsiteX196" fmla="*/ 140635 w 2509787"/>
              <a:gd name="connsiteY196" fmla="*/ 188829 h 1228984"/>
              <a:gd name="connsiteX197" fmla="*/ 117370 w 2509787"/>
              <a:gd name="connsiteY197" fmla="*/ 205900 h 1228984"/>
              <a:gd name="connsiteX198" fmla="*/ 143988 w 2509787"/>
              <a:gd name="connsiteY198" fmla="*/ 226455 h 1228984"/>
              <a:gd name="connsiteX199" fmla="*/ 112237 w 2509787"/>
              <a:gd name="connsiteY199" fmla="*/ 223914 h 1228984"/>
              <a:gd name="connsiteX200" fmla="*/ 120956 w 2509787"/>
              <a:gd name="connsiteY200" fmla="*/ 261539 h 1228984"/>
              <a:gd name="connsiteX201" fmla="*/ 93459 w 2509787"/>
              <a:gd name="connsiteY201" fmla="*/ 234976 h 1228984"/>
              <a:gd name="connsiteX202" fmla="*/ 88306 w 2509787"/>
              <a:gd name="connsiteY202" fmla="*/ 273529 h 1228984"/>
              <a:gd name="connsiteX203" fmla="*/ 70207 w 2509787"/>
              <a:gd name="connsiteY203" fmla="*/ 238466 h 1228984"/>
              <a:gd name="connsiteX204" fmla="*/ 56562 w 2509787"/>
              <a:gd name="connsiteY204" fmla="*/ 287132 h 1228984"/>
              <a:gd name="connsiteX205" fmla="*/ 51429 w 2509787"/>
              <a:gd name="connsiteY205" fmla="*/ 243519 h 1228984"/>
              <a:gd name="connsiteX206" fmla="*/ 31744 w 2509787"/>
              <a:gd name="connsiteY206" fmla="*/ 258049 h 1228984"/>
              <a:gd name="connsiteX207" fmla="*/ 37777 w 2509787"/>
              <a:gd name="connsiteY207" fmla="*/ 231179 h 1228984"/>
              <a:gd name="connsiteX208" fmla="*/ 900 w 2509787"/>
              <a:gd name="connsiteY208" fmla="*/ 235925 h 1228984"/>
              <a:gd name="connsiteX209" fmla="*/ 24811 w 2509787"/>
              <a:gd name="connsiteY209" fmla="*/ 215393 h 1228984"/>
              <a:gd name="connsiteX210" fmla="*/ 0 w 2509787"/>
              <a:gd name="connsiteY210" fmla="*/ 192319 h 1228984"/>
              <a:gd name="connsiteX211" fmla="*/ 30844 w 2509787"/>
              <a:gd name="connsiteY211" fmla="*/ 185032 h 1228984"/>
              <a:gd name="connsiteX212" fmla="*/ 2466 w 2509787"/>
              <a:gd name="connsiteY212" fmla="*/ 146172 h 1228984"/>
              <a:gd name="connsiteX213" fmla="*/ 48742 w 2509787"/>
              <a:gd name="connsiteY213" fmla="*/ 175562 h 1228984"/>
              <a:gd name="connsiteX214" fmla="*/ 55675 w 2509787"/>
              <a:gd name="connsiteY214" fmla="*/ 146172 h 1228984"/>
              <a:gd name="connsiteX215" fmla="*/ 71994 w 2509787"/>
              <a:gd name="connsiteY215" fmla="*/ 171765 h 1228984"/>
              <a:gd name="connsiteX216" fmla="*/ 685230 w 2509787"/>
              <a:gd name="connsiteY216" fmla="*/ 0 h 1228984"/>
              <a:gd name="connsiteX217" fmla="*/ 682784 w 2509787"/>
              <a:gd name="connsiteY217" fmla="*/ 38881 h 1228984"/>
              <a:gd name="connsiteX218" fmla="*/ 710948 w 2509787"/>
              <a:gd name="connsiteY218" fmla="*/ 32544 h 1228984"/>
              <a:gd name="connsiteX219" fmla="*/ 699762 w 2509787"/>
              <a:gd name="connsiteY219" fmla="*/ 53412 h 1228984"/>
              <a:gd name="connsiteX220" fmla="*/ 729060 w 2509787"/>
              <a:gd name="connsiteY220" fmla="*/ 59414 h 1228984"/>
              <a:gd name="connsiteX221" fmla="*/ 705795 w 2509787"/>
              <a:gd name="connsiteY221" fmla="*/ 76485 h 1228984"/>
              <a:gd name="connsiteX222" fmla="*/ 732413 w 2509787"/>
              <a:gd name="connsiteY222" fmla="*/ 97040 h 1228984"/>
              <a:gd name="connsiteX223" fmla="*/ 700662 w 2509787"/>
              <a:gd name="connsiteY223" fmla="*/ 94499 h 1228984"/>
              <a:gd name="connsiteX224" fmla="*/ 709381 w 2509787"/>
              <a:gd name="connsiteY224" fmla="*/ 132124 h 1228984"/>
              <a:gd name="connsiteX225" fmla="*/ 681884 w 2509787"/>
              <a:gd name="connsiteY225" fmla="*/ 105561 h 1228984"/>
              <a:gd name="connsiteX226" fmla="*/ 676731 w 2509787"/>
              <a:gd name="connsiteY226" fmla="*/ 144114 h 1228984"/>
              <a:gd name="connsiteX227" fmla="*/ 658632 w 2509787"/>
              <a:gd name="connsiteY227" fmla="*/ 109051 h 1228984"/>
              <a:gd name="connsiteX228" fmla="*/ 644987 w 2509787"/>
              <a:gd name="connsiteY228" fmla="*/ 157717 h 1228984"/>
              <a:gd name="connsiteX229" fmla="*/ 639854 w 2509787"/>
              <a:gd name="connsiteY229" fmla="*/ 114104 h 1228984"/>
              <a:gd name="connsiteX230" fmla="*/ 620169 w 2509787"/>
              <a:gd name="connsiteY230" fmla="*/ 128634 h 1228984"/>
              <a:gd name="connsiteX231" fmla="*/ 626202 w 2509787"/>
              <a:gd name="connsiteY231" fmla="*/ 101764 h 1228984"/>
              <a:gd name="connsiteX232" fmla="*/ 589325 w 2509787"/>
              <a:gd name="connsiteY232" fmla="*/ 106510 h 1228984"/>
              <a:gd name="connsiteX233" fmla="*/ 613236 w 2509787"/>
              <a:gd name="connsiteY233" fmla="*/ 85978 h 1228984"/>
              <a:gd name="connsiteX234" fmla="*/ 588425 w 2509787"/>
              <a:gd name="connsiteY234" fmla="*/ 62904 h 1228984"/>
              <a:gd name="connsiteX235" fmla="*/ 619269 w 2509787"/>
              <a:gd name="connsiteY235" fmla="*/ 55617 h 1228984"/>
              <a:gd name="connsiteX236" fmla="*/ 590891 w 2509787"/>
              <a:gd name="connsiteY236" fmla="*/ 16757 h 1228984"/>
              <a:gd name="connsiteX237" fmla="*/ 637167 w 2509787"/>
              <a:gd name="connsiteY237" fmla="*/ 46147 h 1228984"/>
              <a:gd name="connsiteX238" fmla="*/ 644100 w 2509787"/>
              <a:gd name="connsiteY238" fmla="*/ 16757 h 1228984"/>
              <a:gd name="connsiteX239" fmla="*/ 660419 w 2509787"/>
              <a:gd name="connsiteY239" fmla="*/ 42350 h 122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</a:cxnLst>
            <a:rect l="l" t="t" r="r" b="b"/>
            <a:pathLst>
              <a:path w="2509787" h="1228984">
                <a:moveTo>
                  <a:pt x="1182695" y="1071267"/>
                </a:moveTo>
                <a:cubicBezTo>
                  <a:pt x="1181882" y="1084228"/>
                  <a:pt x="1181062" y="1097188"/>
                  <a:pt x="1180249" y="1110149"/>
                </a:cubicBezTo>
                <a:lnTo>
                  <a:pt x="1208413" y="1103811"/>
                </a:lnTo>
                <a:lnTo>
                  <a:pt x="1197227" y="1124679"/>
                </a:lnTo>
                <a:lnTo>
                  <a:pt x="1226525" y="1130681"/>
                </a:lnTo>
                <a:lnTo>
                  <a:pt x="1203260" y="1147753"/>
                </a:lnTo>
                <a:lnTo>
                  <a:pt x="1229878" y="1168307"/>
                </a:lnTo>
                <a:lnTo>
                  <a:pt x="1198127" y="1165766"/>
                </a:lnTo>
                <a:lnTo>
                  <a:pt x="1206847" y="1203392"/>
                </a:lnTo>
                <a:lnTo>
                  <a:pt x="1179349" y="1176828"/>
                </a:lnTo>
                <a:lnTo>
                  <a:pt x="1174196" y="1215381"/>
                </a:lnTo>
                <a:lnTo>
                  <a:pt x="1156097" y="1180318"/>
                </a:lnTo>
                <a:lnTo>
                  <a:pt x="1142452" y="1228984"/>
                </a:lnTo>
                <a:cubicBezTo>
                  <a:pt x="1140739" y="1214446"/>
                  <a:pt x="1139032" y="1199909"/>
                  <a:pt x="1137319" y="1185371"/>
                </a:cubicBezTo>
                <a:lnTo>
                  <a:pt x="1117634" y="1199901"/>
                </a:lnTo>
                <a:lnTo>
                  <a:pt x="1123667" y="1173031"/>
                </a:lnTo>
                <a:lnTo>
                  <a:pt x="1086790" y="1177777"/>
                </a:lnTo>
                <a:lnTo>
                  <a:pt x="1110701" y="1157245"/>
                </a:lnTo>
                <a:lnTo>
                  <a:pt x="1085890" y="1134171"/>
                </a:lnTo>
                <a:lnTo>
                  <a:pt x="1116734" y="1126884"/>
                </a:lnTo>
                <a:lnTo>
                  <a:pt x="1088356" y="1088025"/>
                </a:lnTo>
                <a:lnTo>
                  <a:pt x="1134633" y="1117414"/>
                </a:lnTo>
                <a:lnTo>
                  <a:pt x="1141565" y="1088025"/>
                </a:lnTo>
                <a:lnTo>
                  <a:pt x="1157884" y="1113617"/>
                </a:lnTo>
                <a:close/>
                <a:moveTo>
                  <a:pt x="851372" y="715383"/>
                </a:moveTo>
                <a:cubicBezTo>
                  <a:pt x="850558" y="725071"/>
                  <a:pt x="849738" y="734758"/>
                  <a:pt x="848925" y="744446"/>
                </a:cubicBezTo>
                <a:lnTo>
                  <a:pt x="877089" y="739708"/>
                </a:lnTo>
                <a:lnTo>
                  <a:pt x="865904" y="755306"/>
                </a:lnTo>
                <a:lnTo>
                  <a:pt x="895201" y="759793"/>
                </a:lnTo>
                <a:lnTo>
                  <a:pt x="871936" y="772553"/>
                </a:lnTo>
                <a:lnTo>
                  <a:pt x="898554" y="787916"/>
                </a:lnTo>
                <a:lnTo>
                  <a:pt x="866804" y="786017"/>
                </a:lnTo>
                <a:lnTo>
                  <a:pt x="875523" y="814141"/>
                </a:lnTo>
                <a:lnTo>
                  <a:pt x="848025" y="794286"/>
                </a:lnTo>
                <a:lnTo>
                  <a:pt x="842872" y="823102"/>
                </a:lnTo>
                <a:lnTo>
                  <a:pt x="824774" y="796894"/>
                </a:lnTo>
                <a:lnTo>
                  <a:pt x="811128" y="833270"/>
                </a:lnTo>
                <a:cubicBezTo>
                  <a:pt x="809415" y="822404"/>
                  <a:pt x="807708" y="811537"/>
                  <a:pt x="805995" y="800671"/>
                </a:cubicBezTo>
                <a:lnTo>
                  <a:pt x="786310" y="811532"/>
                </a:lnTo>
                <a:lnTo>
                  <a:pt x="792343" y="791448"/>
                </a:lnTo>
                <a:lnTo>
                  <a:pt x="755466" y="794995"/>
                </a:lnTo>
                <a:lnTo>
                  <a:pt x="779378" y="779648"/>
                </a:lnTo>
                <a:lnTo>
                  <a:pt x="754566" y="762401"/>
                </a:lnTo>
                <a:lnTo>
                  <a:pt x="785410" y="756955"/>
                </a:lnTo>
                <a:lnTo>
                  <a:pt x="757033" y="727909"/>
                </a:lnTo>
                <a:lnTo>
                  <a:pt x="803309" y="749876"/>
                </a:lnTo>
                <a:lnTo>
                  <a:pt x="810242" y="727909"/>
                </a:lnTo>
                <a:lnTo>
                  <a:pt x="826560" y="747038"/>
                </a:lnTo>
                <a:close/>
                <a:moveTo>
                  <a:pt x="2462604" y="684966"/>
                </a:moveTo>
                <a:cubicBezTo>
                  <a:pt x="2461791" y="697926"/>
                  <a:pt x="2460971" y="710887"/>
                  <a:pt x="2460158" y="723848"/>
                </a:cubicBezTo>
                <a:lnTo>
                  <a:pt x="2488322" y="717510"/>
                </a:lnTo>
                <a:lnTo>
                  <a:pt x="2477136" y="738378"/>
                </a:lnTo>
                <a:lnTo>
                  <a:pt x="2506434" y="744380"/>
                </a:lnTo>
                <a:lnTo>
                  <a:pt x="2483169" y="761452"/>
                </a:lnTo>
                <a:lnTo>
                  <a:pt x="2509787" y="782006"/>
                </a:lnTo>
                <a:lnTo>
                  <a:pt x="2478036" y="779465"/>
                </a:lnTo>
                <a:lnTo>
                  <a:pt x="2486756" y="817091"/>
                </a:lnTo>
                <a:lnTo>
                  <a:pt x="2459258" y="790527"/>
                </a:lnTo>
                <a:lnTo>
                  <a:pt x="2454105" y="829080"/>
                </a:lnTo>
                <a:lnTo>
                  <a:pt x="2436006" y="794017"/>
                </a:lnTo>
                <a:lnTo>
                  <a:pt x="2422361" y="842683"/>
                </a:lnTo>
                <a:cubicBezTo>
                  <a:pt x="2420648" y="828145"/>
                  <a:pt x="2418941" y="813608"/>
                  <a:pt x="2417228" y="799070"/>
                </a:cubicBezTo>
                <a:lnTo>
                  <a:pt x="2397543" y="813600"/>
                </a:lnTo>
                <a:lnTo>
                  <a:pt x="2403576" y="786730"/>
                </a:lnTo>
                <a:lnTo>
                  <a:pt x="2366699" y="791476"/>
                </a:lnTo>
                <a:lnTo>
                  <a:pt x="2390610" y="770944"/>
                </a:lnTo>
                <a:lnTo>
                  <a:pt x="2365799" y="747870"/>
                </a:lnTo>
                <a:lnTo>
                  <a:pt x="2396643" y="740583"/>
                </a:lnTo>
                <a:lnTo>
                  <a:pt x="2368265" y="701723"/>
                </a:lnTo>
                <a:lnTo>
                  <a:pt x="2414542" y="731113"/>
                </a:lnTo>
                <a:lnTo>
                  <a:pt x="2421474" y="701723"/>
                </a:lnTo>
                <a:lnTo>
                  <a:pt x="2437793" y="727316"/>
                </a:lnTo>
                <a:close/>
                <a:moveTo>
                  <a:pt x="2265846" y="534052"/>
                </a:moveTo>
                <a:cubicBezTo>
                  <a:pt x="2265033" y="547012"/>
                  <a:pt x="2264213" y="559973"/>
                  <a:pt x="2263400" y="572933"/>
                </a:cubicBezTo>
                <a:lnTo>
                  <a:pt x="2291564" y="566596"/>
                </a:lnTo>
                <a:lnTo>
                  <a:pt x="2280378" y="587464"/>
                </a:lnTo>
                <a:lnTo>
                  <a:pt x="2309676" y="593466"/>
                </a:lnTo>
                <a:lnTo>
                  <a:pt x="2286411" y="610537"/>
                </a:lnTo>
                <a:lnTo>
                  <a:pt x="2313029" y="631092"/>
                </a:lnTo>
                <a:lnTo>
                  <a:pt x="2281278" y="628551"/>
                </a:lnTo>
                <a:lnTo>
                  <a:pt x="2289998" y="666176"/>
                </a:lnTo>
                <a:lnTo>
                  <a:pt x="2262500" y="639613"/>
                </a:lnTo>
                <a:lnTo>
                  <a:pt x="2257347" y="678166"/>
                </a:lnTo>
                <a:lnTo>
                  <a:pt x="2239248" y="643103"/>
                </a:lnTo>
                <a:lnTo>
                  <a:pt x="2225603" y="691769"/>
                </a:lnTo>
                <a:cubicBezTo>
                  <a:pt x="2223890" y="677231"/>
                  <a:pt x="2222183" y="662693"/>
                  <a:pt x="2220470" y="648156"/>
                </a:cubicBezTo>
                <a:lnTo>
                  <a:pt x="2200785" y="662686"/>
                </a:lnTo>
                <a:lnTo>
                  <a:pt x="2206818" y="635816"/>
                </a:lnTo>
                <a:lnTo>
                  <a:pt x="2169941" y="640562"/>
                </a:lnTo>
                <a:lnTo>
                  <a:pt x="2193852" y="620030"/>
                </a:lnTo>
                <a:lnTo>
                  <a:pt x="2169041" y="596956"/>
                </a:lnTo>
                <a:lnTo>
                  <a:pt x="2199885" y="589669"/>
                </a:lnTo>
                <a:lnTo>
                  <a:pt x="2171507" y="550809"/>
                </a:lnTo>
                <a:lnTo>
                  <a:pt x="2217784" y="580199"/>
                </a:lnTo>
                <a:lnTo>
                  <a:pt x="2224716" y="550809"/>
                </a:lnTo>
                <a:lnTo>
                  <a:pt x="2241035" y="576402"/>
                </a:lnTo>
                <a:close/>
                <a:moveTo>
                  <a:pt x="1988894" y="531069"/>
                </a:moveTo>
                <a:cubicBezTo>
                  <a:pt x="1988081" y="544029"/>
                  <a:pt x="1987261" y="556990"/>
                  <a:pt x="1986448" y="569950"/>
                </a:cubicBezTo>
                <a:lnTo>
                  <a:pt x="2014612" y="563613"/>
                </a:lnTo>
                <a:lnTo>
                  <a:pt x="2003426" y="584481"/>
                </a:lnTo>
                <a:lnTo>
                  <a:pt x="2032724" y="590483"/>
                </a:lnTo>
                <a:lnTo>
                  <a:pt x="2009459" y="607554"/>
                </a:lnTo>
                <a:lnTo>
                  <a:pt x="2036077" y="628109"/>
                </a:lnTo>
                <a:lnTo>
                  <a:pt x="2004326" y="625568"/>
                </a:lnTo>
                <a:lnTo>
                  <a:pt x="2013046" y="663193"/>
                </a:lnTo>
                <a:lnTo>
                  <a:pt x="1985548" y="636630"/>
                </a:lnTo>
                <a:lnTo>
                  <a:pt x="1980395" y="675183"/>
                </a:lnTo>
                <a:lnTo>
                  <a:pt x="1962296" y="640120"/>
                </a:lnTo>
                <a:lnTo>
                  <a:pt x="1948651" y="688786"/>
                </a:lnTo>
                <a:cubicBezTo>
                  <a:pt x="1946938" y="674248"/>
                  <a:pt x="1945231" y="659710"/>
                  <a:pt x="1943518" y="645173"/>
                </a:cubicBezTo>
                <a:lnTo>
                  <a:pt x="1923833" y="659703"/>
                </a:lnTo>
                <a:lnTo>
                  <a:pt x="1929866" y="632833"/>
                </a:lnTo>
                <a:lnTo>
                  <a:pt x="1892989" y="637579"/>
                </a:lnTo>
                <a:lnTo>
                  <a:pt x="1916900" y="617047"/>
                </a:lnTo>
                <a:lnTo>
                  <a:pt x="1892089" y="593973"/>
                </a:lnTo>
                <a:lnTo>
                  <a:pt x="1922933" y="586686"/>
                </a:lnTo>
                <a:lnTo>
                  <a:pt x="1894555" y="547826"/>
                </a:lnTo>
                <a:lnTo>
                  <a:pt x="1940832" y="577216"/>
                </a:lnTo>
                <a:lnTo>
                  <a:pt x="1947764" y="547826"/>
                </a:lnTo>
                <a:lnTo>
                  <a:pt x="1964083" y="573419"/>
                </a:lnTo>
                <a:close/>
                <a:moveTo>
                  <a:pt x="1823438" y="299474"/>
                </a:moveTo>
                <a:cubicBezTo>
                  <a:pt x="1822625" y="312434"/>
                  <a:pt x="1821805" y="325395"/>
                  <a:pt x="1820992" y="338355"/>
                </a:cubicBezTo>
                <a:lnTo>
                  <a:pt x="1849156" y="332018"/>
                </a:lnTo>
                <a:lnTo>
                  <a:pt x="1837970" y="352886"/>
                </a:lnTo>
                <a:lnTo>
                  <a:pt x="1867268" y="358888"/>
                </a:lnTo>
                <a:lnTo>
                  <a:pt x="1844003" y="375959"/>
                </a:lnTo>
                <a:lnTo>
                  <a:pt x="1870621" y="396514"/>
                </a:lnTo>
                <a:lnTo>
                  <a:pt x="1838870" y="393973"/>
                </a:lnTo>
                <a:lnTo>
                  <a:pt x="1847590" y="431598"/>
                </a:lnTo>
                <a:lnTo>
                  <a:pt x="1820092" y="405035"/>
                </a:lnTo>
                <a:lnTo>
                  <a:pt x="1814939" y="443588"/>
                </a:lnTo>
                <a:lnTo>
                  <a:pt x="1796840" y="408525"/>
                </a:lnTo>
                <a:lnTo>
                  <a:pt x="1783195" y="457191"/>
                </a:lnTo>
                <a:cubicBezTo>
                  <a:pt x="1781482" y="442653"/>
                  <a:pt x="1779775" y="428115"/>
                  <a:pt x="1778062" y="413578"/>
                </a:cubicBezTo>
                <a:lnTo>
                  <a:pt x="1758377" y="428108"/>
                </a:lnTo>
                <a:lnTo>
                  <a:pt x="1764410" y="401238"/>
                </a:lnTo>
                <a:lnTo>
                  <a:pt x="1727533" y="405984"/>
                </a:lnTo>
                <a:lnTo>
                  <a:pt x="1751444" y="385452"/>
                </a:lnTo>
                <a:lnTo>
                  <a:pt x="1726633" y="362378"/>
                </a:lnTo>
                <a:lnTo>
                  <a:pt x="1757477" y="355091"/>
                </a:lnTo>
                <a:lnTo>
                  <a:pt x="1729099" y="316231"/>
                </a:lnTo>
                <a:lnTo>
                  <a:pt x="1775376" y="345621"/>
                </a:lnTo>
                <a:lnTo>
                  <a:pt x="1782308" y="316231"/>
                </a:lnTo>
                <a:lnTo>
                  <a:pt x="1798627" y="341824"/>
                </a:lnTo>
                <a:close/>
                <a:moveTo>
                  <a:pt x="2060888" y="272275"/>
                </a:moveTo>
                <a:cubicBezTo>
                  <a:pt x="2060075" y="285235"/>
                  <a:pt x="2059255" y="298196"/>
                  <a:pt x="2058442" y="311156"/>
                </a:cubicBezTo>
                <a:lnTo>
                  <a:pt x="2086606" y="304819"/>
                </a:lnTo>
                <a:lnTo>
                  <a:pt x="2075420" y="325687"/>
                </a:lnTo>
                <a:lnTo>
                  <a:pt x="2104718" y="331689"/>
                </a:lnTo>
                <a:lnTo>
                  <a:pt x="2081453" y="348760"/>
                </a:lnTo>
                <a:lnTo>
                  <a:pt x="2108071" y="369315"/>
                </a:lnTo>
                <a:lnTo>
                  <a:pt x="2076320" y="366774"/>
                </a:lnTo>
                <a:lnTo>
                  <a:pt x="2085040" y="404399"/>
                </a:lnTo>
                <a:lnTo>
                  <a:pt x="2057542" y="377836"/>
                </a:lnTo>
                <a:lnTo>
                  <a:pt x="2052389" y="416389"/>
                </a:lnTo>
                <a:lnTo>
                  <a:pt x="2034290" y="381326"/>
                </a:lnTo>
                <a:lnTo>
                  <a:pt x="2020645" y="429992"/>
                </a:lnTo>
                <a:cubicBezTo>
                  <a:pt x="2018932" y="415454"/>
                  <a:pt x="2017225" y="400916"/>
                  <a:pt x="2015512" y="386379"/>
                </a:cubicBezTo>
                <a:lnTo>
                  <a:pt x="1995827" y="400909"/>
                </a:lnTo>
                <a:lnTo>
                  <a:pt x="2001860" y="374039"/>
                </a:lnTo>
                <a:lnTo>
                  <a:pt x="1964983" y="378785"/>
                </a:lnTo>
                <a:lnTo>
                  <a:pt x="1988894" y="358253"/>
                </a:lnTo>
                <a:lnTo>
                  <a:pt x="1964083" y="335179"/>
                </a:lnTo>
                <a:lnTo>
                  <a:pt x="1994927" y="327892"/>
                </a:lnTo>
                <a:lnTo>
                  <a:pt x="1966549" y="289032"/>
                </a:lnTo>
                <a:lnTo>
                  <a:pt x="2012826" y="318422"/>
                </a:lnTo>
                <a:lnTo>
                  <a:pt x="2019758" y="289032"/>
                </a:lnTo>
                <a:lnTo>
                  <a:pt x="2036077" y="314625"/>
                </a:lnTo>
                <a:close/>
                <a:moveTo>
                  <a:pt x="2417204" y="158867"/>
                </a:moveTo>
                <a:cubicBezTo>
                  <a:pt x="2416391" y="171827"/>
                  <a:pt x="2415571" y="184788"/>
                  <a:pt x="2414758" y="197748"/>
                </a:cubicBezTo>
                <a:lnTo>
                  <a:pt x="2442922" y="191411"/>
                </a:lnTo>
                <a:lnTo>
                  <a:pt x="2431736" y="212279"/>
                </a:lnTo>
                <a:lnTo>
                  <a:pt x="2461034" y="218281"/>
                </a:lnTo>
                <a:lnTo>
                  <a:pt x="2437769" y="235352"/>
                </a:lnTo>
                <a:lnTo>
                  <a:pt x="2464387" y="255907"/>
                </a:lnTo>
                <a:lnTo>
                  <a:pt x="2432636" y="253366"/>
                </a:lnTo>
                <a:lnTo>
                  <a:pt x="2441356" y="290991"/>
                </a:lnTo>
                <a:lnTo>
                  <a:pt x="2413858" y="264428"/>
                </a:lnTo>
                <a:lnTo>
                  <a:pt x="2408705" y="302981"/>
                </a:lnTo>
                <a:lnTo>
                  <a:pt x="2390606" y="267918"/>
                </a:lnTo>
                <a:lnTo>
                  <a:pt x="2376961" y="316584"/>
                </a:lnTo>
                <a:cubicBezTo>
                  <a:pt x="2375248" y="302046"/>
                  <a:pt x="2373541" y="287508"/>
                  <a:pt x="2371828" y="272971"/>
                </a:cubicBezTo>
                <a:lnTo>
                  <a:pt x="2352143" y="287501"/>
                </a:lnTo>
                <a:lnTo>
                  <a:pt x="2358176" y="260631"/>
                </a:lnTo>
                <a:lnTo>
                  <a:pt x="2321299" y="265377"/>
                </a:lnTo>
                <a:lnTo>
                  <a:pt x="2345210" y="244845"/>
                </a:lnTo>
                <a:lnTo>
                  <a:pt x="2320399" y="221771"/>
                </a:lnTo>
                <a:lnTo>
                  <a:pt x="2351243" y="214484"/>
                </a:lnTo>
                <a:lnTo>
                  <a:pt x="2322865" y="175624"/>
                </a:lnTo>
                <a:lnTo>
                  <a:pt x="2369142" y="205014"/>
                </a:lnTo>
                <a:lnTo>
                  <a:pt x="2376074" y="175624"/>
                </a:lnTo>
                <a:lnTo>
                  <a:pt x="2392393" y="201217"/>
                </a:lnTo>
                <a:close/>
                <a:moveTo>
                  <a:pt x="96805" y="129415"/>
                </a:moveTo>
                <a:cubicBezTo>
                  <a:pt x="95992" y="142375"/>
                  <a:pt x="95172" y="155336"/>
                  <a:pt x="94359" y="168296"/>
                </a:cubicBezTo>
                <a:lnTo>
                  <a:pt x="122523" y="161959"/>
                </a:lnTo>
                <a:lnTo>
                  <a:pt x="111337" y="182827"/>
                </a:lnTo>
                <a:lnTo>
                  <a:pt x="140635" y="188829"/>
                </a:lnTo>
                <a:lnTo>
                  <a:pt x="117370" y="205900"/>
                </a:lnTo>
                <a:lnTo>
                  <a:pt x="143988" y="226455"/>
                </a:lnTo>
                <a:lnTo>
                  <a:pt x="112237" y="223914"/>
                </a:lnTo>
                <a:lnTo>
                  <a:pt x="120956" y="261539"/>
                </a:lnTo>
                <a:lnTo>
                  <a:pt x="93459" y="234976"/>
                </a:lnTo>
                <a:lnTo>
                  <a:pt x="88306" y="273529"/>
                </a:lnTo>
                <a:lnTo>
                  <a:pt x="70207" y="238466"/>
                </a:lnTo>
                <a:lnTo>
                  <a:pt x="56562" y="287132"/>
                </a:lnTo>
                <a:cubicBezTo>
                  <a:pt x="54849" y="272594"/>
                  <a:pt x="53142" y="258056"/>
                  <a:pt x="51429" y="243519"/>
                </a:cubicBezTo>
                <a:lnTo>
                  <a:pt x="31744" y="258049"/>
                </a:lnTo>
                <a:lnTo>
                  <a:pt x="37777" y="231179"/>
                </a:lnTo>
                <a:lnTo>
                  <a:pt x="900" y="235925"/>
                </a:lnTo>
                <a:lnTo>
                  <a:pt x="24811" y="215393"/>
                </a:lnTo>
                <a:lnTo>
                  <a:pt x="0" y="192319"/>
                </a:lnTo>
                <a:lnTo>
                  <a:pt x="30844" y="185032"/>
                </a:lnTo>
                <a:lnTo>
                  <a:pt x="2466" y="146172"/>
                </a:lnTo>
                <a:lnTo>
                  <a:pt x="48742" y="175562"/>
                </a:lnTo>
                <a:lnTo>
                  <a:pt x="55675" y="146172"/>
                </a:lnTo>
                <a:lnTo>
                  <a:pt x="71994" y="171765"/>
                </a:lnTo>
                <a:close/>
                <a:moveTo>
                  <a:pt x="685230" y="0"/>
                </a:moveTo>
                <a:cubicBezTo>
                  <a:pt x="684417" y="12960"/>
                  <a:pt x="683597" y="25921"/>
                  <a:pt x="682784" y="38881"/>
                </a:cubicBezTo>
                <a:lnTo>
                  <a:pt x="710948" y="32544"/>
                </a:lnTo>
                <a:lnTo>
                  <a:pt x="699762" y="53412"/>
                </a:lnTo>
                <a:lnTo>
                  <a:pt x="729060" y="59414"/>
                </a:lnTo>
                <a:lnTo>
                  <a:pt x="705795" y="76485"/>
                </a:lnTo>
                <a:lnTo>
                  <a:pt x="732413" y="97040"/>
                </a:lnTo>
                <a:lnTo>
                  <a:pt x="700662" y="94499"/>
                </a:lnTo>
                <a:lnTo>
                  <a:pt x="709381" y="132124"/>
                </a:lnTo>
                <a:lnTo>
                  <a:pt x="681884" y="105561"/>
                </a:lnTo>
                <a:lnTo>
                  <a:pt x="676731" y="144114"/>
                </a:lnTo>
                <a:lnTo>
                  <a:pt x="658632" y="109051"/>
                </a:lnTo>
                <a:lnTo>
                  <a:pt x="644987" y="157717"/>
                </a:lnTo>
                <a:cubicBezTo>
                  <a:pt x="643274" y="143179"/>
                  <a:pt x="641567" y="128641"/>
                  <a:pt x="639854" y="114104"/>
                </a:cubicBezTo>
                <a:lnTo>
                  <a:pt x="620169" y="128634"/>
                </a:lnTo>
                <a:lnTo>
                  <a:pt x="626202" y="101764"/>
                </a:lnTo>
                <a:lnTo>
                  <a:pt x="589325" y="106510"/>
                </a:lnTo>
                <a:lnTo>
                  <a:pt x="613236" y="85978"/>
                </a:lnTo>
                <a:lnTo>
                  <a:pt x="588425" y="62904"/>
                </a:lnTo>
                <a:lnTo>
                  <a:pt x="619269" y="55617"/>
                </a:lnTo>
                <a:lnTo>
                  <a:pt x="590891" y="16757"/>
                </a:lnTo>
                <a:lnTo>
                  <a:pt x="637167" y="46147"/>
                </a:lnTo>
                <a:lnTo>
                  <a:pt x="644100" y="16757"/>
                </a:lnTo>
                <a:lnTo>
                  <a:pt x="660419" y="4235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4291400" y="4624814"/>
            <a:ext cx="1704110" cy="461665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Adding NPs</a:t>
            </a:r>
            <a:endParaRPr lang="en-US" sz="24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0578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76" y="768925"/>
            <a:ext cx="4678803" cy="41605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022" y="768925"/>
            <a:ext cx="5106723" cy="41605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0285" y="5261957"/>
            <a:ext cx="270163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Non-magnetic bead</a:t>
            </a:r>
            <a:endParaRPr lang="en-US" sz="24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71969" y="5261957"/>
            <a:ext cx="2076827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latin typeface="Andalus" panose="02020603050405020304" pitchFamily="18" charset="-78"/>
                <a:cs typeface="Andalus" panose="02020603050405020304" pitchFamily="18" charset="-78"/>
              </a:rPr>
              <a:t>M</a:t>
            </a:r>
            <a:r>
              <a:rPr lang="en-US" sz="24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agnetic bead</a:t>
            </a:r>
            <a:endParaRPr lang="en-US" sz="24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697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21724" y="355558"/>
            <a:ext cx="3183774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Covalent Bonding </a:t>
            </a:r>
            <a:endParaRPr lang="en-US" sz="3200" b="1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21724" y="1238595"/>
            <a:ext cx="8811491" cy="519616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In this method stable complexes between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functional groups on enzyme molecules and </a:t>
            </a: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 support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matrix are formed through covalent </a:t>
            </a:r>
            <a:r>
              <a:rPr lang="en-US" sz="2800" b="1" dirty="0" err="1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bondings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. </a:t>
            </a: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The functional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group present on enzyme, through which </a:t>
            </a: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 covalent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bond with support could be established, should </a:t>
            </a: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be non-essential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for enzymatic activity which usually </a:t>
            </a:r>
            <a:r>
              <a:rPr lang="en-US" sz="2800" b="1" dirty="0" smtClean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involves binding </a:t>
            </a:r>
            <a:r>
              <a:rPr lang="en-US" sz="2800" b="1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via the side chains of lysine (ε-amino group),cysteine (thiol group) and aspartic and glutamic acids(carboxylic group).</a:t>
            </a:r>
          </a:p>
        </p:txBody>
      </p:sp>
    </p:spTree>
    <p:extLst>
      <p:ext uri="{BB962C8B-B14F-4D97-AF65-F5344CB8AC3E}">
        <p14:creationId xmlns:p14="http://schemas.microsoft.com/office/powerpoint/2010/main" val="237773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1780</TotalTime>
  <Words>369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Andalus</vt:lpstr>
      <vt:lpstr>Arial</vt:lpstr>
      <vt:lpstr>Blackadder ITC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RGF</dc:creator>
  <cp:lastModifiedBy>RGF</cp:lastModifiedBy>
  <cp:revision>57</cp:revision>
  <dcterms:created xsi:type="dcterms:W3CDTF">2021-06-20T05:42:49Z</dcterms:created>
  <dcterms:modified xsi:type="dcterms:W3CDTF">2021-06-23T23:49:28Z</dcterms:modified>
</cp:coreProperties>
</file>

<file path=docProps/thumbnail.jpeg>
</file>